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06" r:id="rId4"/>
    <p:sldId id="303" r:id="rId5"/>
    <p:sldId id="305" r:id="rId6"/>
    <p:sldId id="304" r:id="rId7"/>
    <p:sldId id="302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307" r:id="rId16"/>
    <p:sldId id="266" r:id="rId17"/>
    <p:sldId id="267" r:id="rId18"/>
    <p:sldId id="268" r:id="rId19"/>
    <p:sldId id="274" r:id="rId20"/>
    <p:sldId id="275" r:id="rId21"/>
    <p:sldId id="276" r:id="rId22"/>
    <p:sldId id="277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69" r:id="rId46"/>
    <p:sldId id="270" r:id="rId47"/>
    <p:sldId id="271" r:id="rId48"/>
    <p:sldId id="272" r:id="rId49"/>
    <p:sldId id="273" r:id="rId50"/>
    <p:sldId id="309" r:id="rId51"/>
    <p:sldId id="308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1" r:id="rId60"/>
    <p:sldId id="310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4015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61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8113" y="371475"/>
            <a:ext cx="2060575" cy="5797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71475"/>
            <a:ext cx="6030913" cy="5797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1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6290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3370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7688" y="1141413"/>
            <a:ext cx="3924300" cy="502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388" y="1141413"/>
            <a:ext cx="3924300" cy="502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9532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8874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444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152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2309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1262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71475"/>
            <a:ext cx="70866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7688" y="1141413"/>
            <a:ext cx="8001000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60900" y="6657975"/>
            <a:ext cx="47371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8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8382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800" b="0">
                <a:solidFill>
                  <a:schemeClr val="bg2"/>
                </a:solidFill>
              </a:defRPr>
            </a:lvl1pPr>
          </a:lstStyle>
          <a:p>
            <a:fld id="{337F8D7E-A714-41DE-829E-909BE0C6BB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33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3300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3300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3300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3300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3300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3300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3300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3300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333333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rgbClr val="333333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400">
          <a:solidFill>
            <a:srgbClr val="333333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rgbClr val="333333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demos/1.2.0/docs/pages/popup/index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demos/1.2.0/docs/api/globalconfig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demos/1.2.0/docs/api/events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demos/1.2.0/docs/api/events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demos/1.2.0/docs/api/events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demos/1.2.0/docs/api/methods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demos/1.2.0/docs/api/data-attributes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demos/1.2.0/docs/api/themes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demos/1.2.0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679575"/>
          </a:xfrm>
        </p:spPr>
        <p:txBody>
          <a:bodyPr/>
          <a:lstStyle/>
          <a:p>
            <a:pPr algn="ctr"/>
            <a:r>
              <a:rPr lang="en-US" sz="6000" dirty="0" smtClean="0"/>
              <a:t>jQuery Mobile 1.2.0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Touch Optimized Web Framework for Smartphones &amp; Tablets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Progressive Enhancement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2319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914400"/>
            <a:ext cx="258643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Responsive Design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914400"/>
            <a:ext cx="2319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1" y="838200"/>
            <a:ext cx="5486399" cy="449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Build Once, Run Anywhere Myth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001000" cy="5027612"/>
          </a:xfrm>
        </p:spPr>
        <p:txBody>
          <a:bodyPr/>
          <a:lstStyle/>
          <a:p>
            <a:r>
              <a:rPr lang="en-US" dirty="0" smtClean="0"/>
              <a:t>Is it possible to build a single application that is universally available for all consumers (phone, tablet, desktop) ?</a:t>
            </a:r>
          </a:p>
          <a:p>
            <a:pPr lvl="1"/>
            <a:r>
              <a:rPr lang="en-US" sz="1600" dirty="0"/>
              <a:t>Yes, it is possible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/>
              <a:t>The web provides universal distribution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/>
              <a:t>jQuery mobile provides cross-browser support.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err="1" smtClean="0"/>
              <a:t>Themable</a:t>
            </a:r>
            <a:r>
              <a:rPr lang="en-US" dirty="0" smtClean="0"/>
              <a:t> Styling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/>
          <a:lstStyle/>
          <a:p>
            <a:r>
              <a:rPr lang="en-US" dirty="0" smtClean="0"/>
              <a:t>Default 5 </a:t>
            </a:r>
            <a:r>
              <a:rPr lang="en-US" dirty="0" err="1" smtClean="0"/>
              <a:t>themable</a:t>
            </a:r>
            <a:r>
              <a:rPr lang="en-US" dirty="0" smtClean="0"/>
              <a:t> designs.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43000"/>
            <a:ext cx="2286000" cy="446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143000"/>
            <a:ext cx="2438400" cy="438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Accessible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001000" cy="5027612"/>
          </a:xfrm>
        </p:spPr>
        <p:txBody>
          <a:bodyPr/>
          <a:lstStyle/>
          <a:p>
            <a:r>
              <a:rPr lang="en-US" dirty="0" smtClean="0"/>
              <a:t>jQuery Mobile (JQM) apps are 508 complaint by default, a characteristic this is valuable to anyone.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676400"/>
            <a:ext cx="14287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81000" y="685800"/>
            <a:ext cx="8001000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rgbClr val="333333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rgbClr val="333333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333333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9pPr>
          </a:lstStyle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JQM Page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Toolbars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Inputs, Buttons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Select, Radio, Checkbox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Slider, Switch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Native Form Elements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List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Grid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Collapsible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Ajax Driven Navigation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Transitions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Dialog, Popup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US" sz="1600" dirty="0" smtClean="0"/>
          </a:p>
          <a:p>
            <a:pPr marL="285750" indent="-285750" algn="l">
              <a:buFont typeface="Wingdings" pitchFamily="2" charset="2"/>
              <a:buChar char="§"/>
            </a:pPr>
            <a:endParaRPr lang="en-US" sz="1600" dirty="0" smtClean="0"/>
          </a:p>
          <a:p>
            <a:pPr marL="285750" indent="-285750" algn="l">
              <a:buFont typeface="Wingdings" pitchFamily="2" charset="2"/>
              <a:buChar char="§"/>
            </a:pPr>
            <a:endParaRPr lang="en-US" sz="1600" dirty="0" smtClean="0"/>
          </a:p>
          <a:p>
            <a:pPr marL="285750" indent="-285750" algn="l">
              <a:buFont typeface="Wingdings" pitchFamily="2" charset="2"/>
              <a:buChar char="§"/>
            </a:pPr>
            <a:endParaRPr lang="en-US" sz="1600" dirty="0" smtClean="0"/>
          </a:p>
          <a:p>
            <a:pPr marL="285750" indent="-285750" algn="l">
              <a:buFont typeface="Wingdings" pitchFamily="2" charset="2"/>
              <a:buChar char="§"/>
            </a:pPr>
            <a:endParaRPr lang="en-US" sz="1600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2664619"/>
            <a:ext cx="7772400" cy="1069181"/>
          </a:xfrm>
          <a:effectLst>
            <a:outerShdw sx="1000" sy="1000" algn="ctr" rotWithShape="0">
              <a:srgbClr val="000000"/>
            </a:outerShdw>
          </a:effectLst>
        </p:spPr>
        <p:txBody>
          <a:bodyPr/>
          <a:lstStyle/>
          <a:p>
            <a:pPr algn="ctr"/>
            <a:r>
              <a:rPr lang="en-US" sz="6000" dirty="0" smtClean="0"/>
              <a:t>Components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63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JQM Page Template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48400" y="685800"/>
            <a:ext cx="2576375" cy="502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685800"/>
            <a:ext cx="5791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smtClean="0"/>
              <a:t>Content should be marked up semantically, since we are using HTML5 we have access to all the new tags header, footer, section, </a:t>
            </a:r>
            <a:r>
              <a:rPr lang="en-US" dirty="0" err="1" smtClean="0"/>
              <a:t>nav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JQM will work with any markup, but it needs us to indicate the roles of the content areas. JQM uses custom data- attributes: data-role.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JQM Page Enhancement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914400"/>
            <a:ext cx="78581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Multi-page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11188"/>
            <a:ext cx="8001000" cy="5027612"/>
          </a:xfrm>
        </p:spPr>
        <p:txBody>
          <a:bodyPr/>
          <a:lstStyle/>
          <a:p>
            <a:r>
              <a:rPr lang="en-US" dirty="0" smtClean="0"/>
              <a:t>Embed multiple pages into single HTML document.</a:t>
            </a:r>
          </a:p>
          <a:p>
            <a:r>
              <a:rPr lang="en-US" dirty="0" smtClean="0"/>
              <a:t>Prefect multiple pages and achieve quicker response times.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Header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001000" cy="5027612"/>
          </a:xfrm>
        </p:spPr>
        <p:txBody>
          <a:bodyPr/>
          <a:lstStyle/>
          <a:p>
            <a:r>
              <a:rPr lang="en-US" dirty="0" smtClean="0"/>
              <a:t>Header Bar displays the title of the current screen.</a:t>
            </a:r>
          </a:p>
          <a:p>
            <a:r>
              <a:rPr lang="en-US" dirty="0" smtClean="0"/>
              <a:t>Add buttons or add controls that mange the items on the page.</a:t>
            </a:r>
          </a:p>
          <a:p>
            <a:r>
              <a:rPr lang="en-US" dirty="0" smtClean="0"/>
              <a:t>Header Bar is optional component.</a:t>
            </a:r>
          </a:p>
          <a:p>
            <a:r>
              <a:rPr lang="en-US" dirty="0" smtClean="0"/>
              <a:t>Header is defined with data attribute data-role=“header”.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3276600" cy="5027612"/>
          </a:xfrm>
        </p:spPr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sz="1600" dirty="0" smtClean="0"/>
              <a:t>Introduction</a:t>
            </a:r>
          </a:p>
          <a:p>
            <a:pPr lvl="1"/>
            <a:r>
              <a:rPr lang="en-US" sz="1600" dirty="0" smtClean="0"/>
              <a:t>Pre-requisites</a:t>
            </a:r>
          </a:p>
          <a:p>
            <a:pPr lvl="1"/>
            <a:r>
              <a:rPr lang="en-US" sz="1600" dirty="0" smtClean="0"/>
              <a:t>Why JQM</a:t>
            </a:r>
          </a:p>
          <a:p>
            <a:pPr lvl="1"/>
            <a:r>
              <a:rPr lang="en-US" sz="1600" dirty="0"/>
              <a:t>Supported </a:t>
            </a:r>
            <a:r>
              <a:rPr lang="en-US" sz="1600" dirty="0" smtClean="0"/>
              <a:t>Platforms</a:t>
            </a:r>
          </a:p>
          <a:p>
            <a:pPr lvl="1"/>
            <a:r>
              <a:rPr lang="en-US" sz="1600" dirty="0" smtClean="0"/>
              <a:t>Unified </a:t>
            </a:r>
            <a:r>
              <a:rPr lang="en-US" sz="1600" dirty="0"/>
              <a:t>UI across all Platforms</a:t>
            </a:r>
          </a:p>
          <a:p>
            <a:pPr lvl="1"/>
            <a:r>
              <a:rPr lang="en-US" sz="1600" dirty="0"/>
              <a:t>Progressive Enhancement</a:t>
            </a:r>
          </a:p>
          <a:p>
            <a:pPr lvl="1"/>
            <a:r>
              <a:rPr lang="en-US" sz="1600" dirty="0"/>
              <a:t>Responsive Design</a:t>
            </a:r>
          </a:p>
          <a:p>
            <a:pPr lvl="1"/>
            <a:r>
              <a:rPr lang="en-US" sz="1600" dirty="0"/>
              <a:t>Build Once, Run Anywhere Myth</a:t>
            </a:r>
          </a:p>
          <a:p>
            <a:pPr lvl="1"/>
            <a:r>
              <a:rPr lang="en-US" sz="1600" dirty="0" err="1"/>
              <a:t>Themable</a:t>
            </a:r>
            <a:r>
              <a:rPr lang="en-US" sz="1600" dirty="0"/>
              <a:t> Styling</a:t>
            </a:r>
          </a:p>
          <a:p>
            <a:pPr lvl="1"/>
            <a:r>
              <a:rPr lang="en-US" sz="1600" dirty="0" smtClean="0"/>
              <a:t>Accessible</a:t>
            </a:r>
            <a:endParaRPr lang="en-US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0" y="685800"/>
            <a:ext cx="3124200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 smtClean="0"/>
              <a:t>Components</a:t>
            </a:r>
          </a:p>
          <a:p>
            <a:pPr lvl="1"/>
            <a:r>
              <a:rPr lang="en-US" sz="1600" dirty="0" smtClean="0"/>
              <a:t>JQM Page</a:t>
            </a:r>
          </a:p>
          <a:p>
            <a:pPr lvl="1"/>
            <a:r>
              <a:rPr lang="en-US" sz="1600" dirty="0" smtClean="0"/>
              <a:t>Toolbars</a:t>
            </a:r>
          </a:p>
          <a:p>
            <a:pPr lvl="1"/>
            <a:r>
              <a:rPr lang="en-US" sz="1600" dirty="0" smtClean="0"/>
              <a:t>Inputs, Buttons</a:t>
            </a:r>
          </a:p>
          <a:p>
            <a:pPr lvl="1"/>
            <a:r>
              <a:rPr lang="en-US" sz="1600" dirty="0" smtClean="0"/>
              <a:t>Select, Radio, Checkbox</a:t>
            </a:r>
          </a:p>
          <a:p>
            <a:pPr lvl="1"/>
            <a:r>
              <a:rPr lang="en-US" sz="1600" dirty="0" smtClean="0"/>
              <a:t>Slider, Switch</a:t>
            </a:r>
          </a:p>
          <a:p>
            <a:pPr lvl="1"/>
            <a:r>
              <a:rPr lang="en-US" sz="1600" dirty="0" smtClean="0"/>
              <a:t>Native Form Elements</a:t>
            </a:r>
          </a:p>
          <a:p>
            <a:pPr lvl="1"/>
            <a:r>
              <a:rPr lang="en-US" sz="1600" dirty="0" smtClean="0"/>
              <a:t>List</a:t>
            </a:r>
          </a:p>
          <a:p>
            <a:pPr lvl="1"/>
            <a:r>
              <a:rPr lang="en-US" sz="1600" dirty="0" smtClean="0"/>
              <a:t>Grid</a:t>
            </a:r>
          </a:p>
          <a:p>
            <a:pPr lvl="1"/>
            <a:r>
              <a:rPr lang="en-US" sz="1600" dirty="0" smtClean="0"/>
              <a:t>Collapsible</a:t>
            </a:r>
          </a:p>
          <a:p>
            <a:pPr lvl="1"/>
            <a:r>
              <a:rPr lang="en-US" sz="1600" dirty="0" smtClean="0"/>
              <a:t>Ajax Driven Navigation</a:t>
            </a:r>
          </a:p>
          <a:p>
            <a:pPr lvl="1"/>
            <a:r>
              <a:rPr lang="en-US" sz="1600" dirty="0" smtClean="0"/>
              <a:t>Transitions</a:t>
            </a:r>
          </a:p>
          <a:p>
            <a:pPr lvl="1"/>
            <a:r>
              <a:rPr lang="en-US" sz="1600" dirty="0" smtClean="0"/>
              <a:t>Dialog, Popup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19800" y="685800"/>
            <a:ext cx="3124200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200">
                <a:solidFill>
                  <a:srgbClr val="333333"/>
                </a:solidFill>
                <a:latin typeface="+mn-lt"/>
              </a:defRPr>
            </a:lvl9pPr>
          </a:lstStyle>
          <a:p>
            <a:r>
              <a:rPr lang="en-US" dirty="0"/>
              <a:t>API</a:t>
            </a:r>
            <a:endParaRPr lang="en-US" dirty="0" smtClean="0"/>
          </a:p>
          <a:p>
            <a:pPr lvl="1"/>
            <a:r>
              <a:rPr lang="en-US" sz="1600" dirty="0" smtClean="0"/>
              <a:t>Configuring </a:t>
            </a:r>
            <a:r>
              <a:rPr lang="en-US" sz="1600" dirty="0"/>
              <a:t>Defaults</a:t>
            </a:r>
          </a:p>
          <a:p>
            <a:pPr lvl="1"/>
            <a:r>
              <a:rPr lang="en-US" sz="1600" dirty="0"/>
              <a:t>Events</a:t>
            </a:r>
          </a:p>
          <a:p>
            <a:pPr lvl="1"/>
            <a:r>
              <a:rPr lang="en-US" sz="1600" dirty="0"/>
              <a:t>Methods &amp; Utilities</a:t>
            </a:r>
          </a:p>
          <a:p>
            <a:pPr lvl="1"/>
            <a:r>
              <a:rPr lang="en-US" sz="1600" dirty="0"/>
              <a:t>Data Attributes</a:t>
            </a:r>
          </a:p>
          <a:p>
            <a:pPr lvl="1"/>
            <a:r>
              <a:rPr lang="en-US" sz="1600" dirty="0"/>
              <a:t>Theme Framework</a:t>
            </a:r>
          </a:p>
          <a:p>
            <a:pPr lvl="1"/>
            <a:endParaRPr lang="en-US" sz="1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Header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001000" cy="5027612"/>
          </a:xfrm>
        </p:spPr>
        <p:txBody>
          <a:bodyPr/>
          <a:lstStyle/>
          <a:p>
            <a:r>
              <a:rPr lang="en-US" dirty="0" smtClean="0"/>
              <a:t>Default</a:t>
            </a:r>
          </a:p>
          <a:p>
            <a:r>
              <a:rPr lang="en-US" dirty="0" smtClean="0"/>
              <a:t>Fixed</a:t>
            </a:r>
          </a:p>
          <a:p>
            <a:r>
              <a:rPr lang="en-US" dirty="0" smtClean="0"/>
              <a:t>Responsive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Header Buttons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001000" cy="5027612"/>
          </a:xfrm>
        </p:spPr>
        <p:txBody>
          <a:bodyPr>
            <a:normAutofit/>
          </a:bodyPr>
          <a:lstStyle/>
          <a:p>
            <a:r>
              <a:rPr lang="en-US" dirty="0" smtClean="0"/>
              <a:t>A button with only text.</a:t>
            </a:r>
          </a:p>
          <a:p>
            <a:r>
              <a:rPr lang="en-US" dirty="0" smtClean="0"/>
              <a:t>A button with only icon.</a:t>
            </a:r>
          </a:p>
          <a:p>
            <a:r>
              <a:rPr lang="en-US" dirty="0" smtClean="0"/>
              <a:t>A button with text and icon.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800" dirty="0" smtClean="0">
                <a:latin typeface="Lucida Console" pitchFamily="49" charset="0"/>
              </a:rPr>
              <a:t>&lt;a </a:t>
            </a:r>
            <a:r>
              <a:rPr lang="en-US" sz="1800" dirty="0" err="1" smtClean="0">
                <a:latin typeface="Lucida Console" pitchFamily="49" charset="0"/>
              </a:rPr>
              <a:t>href</a:t>
            </a:r>
            <a:r>
              <a:rPr lang="en-US" sz="1800" dirty="0" smtClean="0">
                <a:latin typeface="Lucida Console" pitchFamily="49" charset="0"/>
              </a:rPr>
              <a:t>=“#”&gt;Done&lt;/a&gt;</a:t>
            </a:r>
          </a:p>
          <a:p>
            <a:pPr>
              <a:buNone/>
            </a:pPr>
            <a:endParaRPr lang="en-US" sz="1800" dirty="0" smtClean="0">
              <a:latin typeface="Lucida Console" pitchFamily="49" charset="0"/>
            </a:endParaRPr>
          </a:p>
          <a:p>
            <a:pPr>
              <a:buNone/>
            </a:pPr>
            <a:r>
              <a:rPr lang="en-US" sz="1800" dirty="0" smtClean="0">
                <a:latin typeface="Lucida Console" pitchFamily="49" charset="0"/>
              </a:rPr>
              <a:t>&lt;a </a:t>
            </a:r>
            <a:r>
              <a:rPr lang="en-US" sz="1800" dirty="0" err="1" smtClean="0">
                <a:latin typeface="Lucida Console" pitchFamily="49" charset="0"/>
              </a:rPr>
              <a:t>href</a:t>
            </a:r>
            <a:r>
              <a:rPr lang="en-US" sz="1800" dirty="0" smtClean="0">
                <a:latin typeface="Lucida Console" pitchFamily="49" charset="0"/>
              </a:rPr>
              <a:t>=“#” data-icon=“plus” data-</a:t>
            </a:r>
            <a:r>
              <a:rPr lang="en-US" sz="1800" dirty="0" err="1" smtClean="0">
                <a:latin typeface="Lucida Console" pitchFamily="49" charset="0"/>
              </a:rPr>
              <a:t>iconpos</a:t>
            </a:r>
            <a:r>
              <a:rPr lang="en-US" sz="1800" dirty="0" smtClean="0">
                <a:latin typeface="Lucida Console" pitchFamily="49" charset="0"/>
              </a:rPr>
              <a:t>=“</a:t>
            </a:r>
            <a:r>
              <a:rPr lang="en-US" sz="1800" dirty="0" err="1" smtClean="0">
                <a:latin typeface="Lucida Console" pitchFamily="49" charset="0"/>
              </a:rPr>
              <a:t>notext</a:t>
            </a:r>
            <a:r>
              <a:rPr lang="en-US" sz="1800" dirty="0" smtClean="0">
                <a:latin typeface="Lucida Console" pitchFamily="49" charset="0"/>
              </a:rPr>
              <a:t>”&gt;&lt;/a&gt;</a:t>
            </a:r>
          </a:p>
          <a:p>
            <a:pPr>
              <a:buNone/>
            </a:pPr>
            <a:endParaRPr lang="en-US" sz="1800" dirty="0" smtClean="0">
              <a:latin typeface="Lucida Console" pitchFamily="49" charset="0"/>
            </a:endParaRPr>
          </a:p>
          <a:p>
            <a:pPr>
              <a:buNone/>
            </a:pPr>
            <a:r>
              <a:rPr lang="en-US" sz="1800" dirty="0" smtClean="0">
                <a:latin typeface="Lucida Console" pitchFamily="49" charset="0"/>
              </a:rPr>
              <a:t>&lt;a </a:t>
            </a:r>
            <a:r>
              <a:rPr lang="en-US" sz="1800" dirty="0" err="1" smtClean="0">
                <a:latin typeface="Lucida Console" pitchFamily="49" charset="0"/>
              </a:rPr>
              <a:t>href</a:t>
            </a:r>
            <a:r>
              <a:rPr lang="en-US" sz="1800" dirty="0" smtClean="0">
                <a:latin typeface="Lucida Console" pitchFamily="49" charset="0"/>
              </a:rPr>
              <a:t>=“#” data-icon=“check”&gt;Done&lt;/a&gt;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Toolbars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5638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Toolbars helps us to manage the  content of the screen.</a:t>
            </a:r>
          </a:p>
          <a:p>
            <a:r>
              <a:rPr lang="en-US" dirty="0" smtClean="0"/>
              <a:t>Icon only toolbars are most common, their primary advantage is they consume less screen real estate when compared to a textual alternative.</a:t>
            </a:r>
          </a:p>
          <a:p>
            <a:pPr>
              <a:buNone/>
            </a:pPr>
            <a:r>
              <a:rPr lang="en-US" dirty="0" smtClean="0"/>
              <a:t>&lt;div data-role=“</a:t>
            </a:r>
            <a:r>
              <a:rPr lang="en-US" dirty="0" err="1" smtClean="0"/>
              <a:t>navbar</a:t>
            </a:r>
            <a:r>
              <a:rPr lang="en-US" dirty="0" smtClean="0"/>
              <a:t>”&gt;</a:t>
            </a:r>
          </a:p>
          <a:p>
            <a:pPr>
              <a:buNone/>
            </a:pPr>
            <a:r>
              <a:rPr lang="en-US" dirty="0" smtClean="0"/>
              <a:t>	&lt;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&lt;</a:t>
            </a:r>
            <a:r>
              <a:rPr lang="en-US" dirty="0" err="1" smtClean="0"/>
              <a:t>li</a:t>
            </a:r>
            <a:r>
              <a:rPr lang="en-US" dirty="0" smtClean="0"/>
              <a:t>&gt;&lt;a </a:t>
            </a:r>
            <a:r>
              <a:rPr lang="en-US" dirty="0" err="1" smtClean="0"/>
              <a:t>href</a:t>
            </a:r>
            <a:r>
              <a:rPr lang="en-US" dirty="0" smtClean="0"/>
              <a:t>=“#” data-icon=“star”&gt;&lt;/a&gt;&lt;/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&lt;/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&lt;/div&gt;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290" y="590441"/>
            <a:ext cx="2508910" cy="489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Tab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486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tab bar gives the user the ability to switch between different view in the application.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&lt;div data-role=“footer”&gt;</a:t>
            </a:r>
          </a:p>
          <a:p>
            <a:pPr>
              <a:buNone/>
            </a:pPr>
            <a:r>
              <a:rPr lang="en-US" dirty="0" smtClean="0"/>
              <a:t>	&lt;div data-role=“</a:t>
            </a:r>
            <a:r>
              <a:rPr lang="en-US" dirty="0" err="1" smtClean="0"/>
              <a:t>navbar</a:t>
            </a:r>
            <a:r>
              <a:rPr lang="en-US" dirty="0" smtClean="0"/>
              <a:t>”&gt;</a:t>
            </a:r>
          </a:p>
          <a:p>
            <a:pPr>
              <a:buNone/>
            </a:pPr>
            <a:r>
              <a:rPr lang="en-US" dirty="0" smtClean="0"/>
              <a:t>		&lt;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&lt;li&gt;&lt;a </a:t>
            </a:r>
            <a:r>
              <a:rPr lang="en-US" dirty="0" err="1" smtClean="0"/>
              <a:t>href</a:t>
            </a:r>
            <a:r>
              <a:rPr lang="en-US" dirty="0" smtClean="0"/>
              <a:t>=“#” data-icon=“home”&gt;Home&lt;/a&gt;&lt;/li&gt;</a:t>
            </a:r>
          </a:p>
          <a:p>
            <a:pPr>
              <a:buNone/>
            </a:pPr>
            <a:r>
              <a:rPr lang="en-US" dirty="0" smtClean="0"/>
              <a:t>			&lt;</a:t>
            </a:r>
            <a:r>
              <a:rPr lang="en-US" dirty="0" err="1" smtClean="0"/>
              <a:t>li</a:t>
            </a:r>
            <a:r>
              <a:rPr lang="en-US" dirty="0" smtClean="0"/>
              <a:t>&gt;&lt;a </a:t>
            </a:r>
            <a:r>
              <a:rPr lang="en-US" dirty="0" err="1" smtClean="0"/>
              <a:t>href</a:t>
            </a:r>
            <a:r>
              <a:rPr lang="en-US" dirty="0" smtClean="0"/>
              <a:t>=“#” data-icon=“star” class=“</a:t>
            </a:r>
            <a:r>
              <a:rPr lang="en-US" dirty="0" err="1" smtClean="0"/>
              <a:t>ui</a:t>
            </a:r>
            <a:r>
              <a:rPr lang="en-US" dirty="0" smtClean="0"/>
              <a:t>-</a:t>
            </a:r>
            <a:r>
              <a:rPr lang="en-US" dirty="0" err="1" smtClean="0"/>
              <a:t>btn</a:t>
            </a:r>
            <a:r>
              <a:rPr lang="en-US" dirty="0" smtClean="0"/>
              <a:t>-active”&gt;Movies&lt;/a&gt;&lt;/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&lt;</a:t>
            </a:r>
            <a:r>
              <a:rPr lang="en-US" dirty="0" err="1" smtClean="0"/>
              <a:t>li</a:t>
            </a:r>
            <a:r>
              <a:rPr lang="en-US" dirty="0" smtClean="0"/>
              <a:t>&gt;&lt;a </a:t>
            </a:r>
            <a:r>
              <a:rPr lang="en-US" dirty="0" err="1" smtClean="0"/>
              <a:t>href</a:t>
            </a:r>
            <a:r>
              <a:rPr lang="en-US" dirty="0" smtClean="0"/>
              <a:t>=“#” data-icon=“grid”&gt;Theaters&lt;/a&gt;&lt;/</a:t>
            </a:r>
            <a:r>
              <a:rPr lang="en-US" dirty="0" err="1" smtClean="0"/>
              <a:t>li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&lt;/</a:t>
            </a:r>
            <a:r>
              <a:rPr lang="en-US" dirty="0" err="1" smtClean="0"/>
              <a:t>ul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&lt;/div&gt;</a:t>
            </a:r>
          </a:p>
          <a:p>
            <a:pPr>
              <a:buNone/>
            </a:pPr>
            <a:r>
              <a:rPr lang="en-US" dirty="0" smtClean="0"/>
              <a:t>&lt;/div&gt;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2411" y="685800"/>
            <a:ext cx="2460589" cy="465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Buttons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001000" cy="5027612"/>
          </a:xfrm>
        </p:spPr>
        <p:txBody>
          <a:bodyPr/>
          <a:lstStyle/>
          <a:p>
            <a:r>
              <a:rPr lang="en-US" dirty="0" smtClean="0"/>
              <a:t>Most commonly used control.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600200"/>
            <a:ext cx="6172200" cy="315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Input types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1" y="1143000"/>
            <a:ext cx="2362199" cy="46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143000"/>
            <a:ext cx="2362199" cy="46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Select Menus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990600"/>
            <a:ext cx="2438400" cy="4758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990600"/>
            <a:ext cx="2590799" cy="4758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Radio Buttons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Radio buttons limits the user selection to only single item.</a:t>
            </a:r>
          </a:p>
          <a:p>
            <a:r>
              <a:rPr lang="en-US" dirty="0" smtClean="0"/>
              <a:t>User can tap anywhere on the radio button to make the selection, and JQM will automatically update the underlying control.</a:t>
            </a:r>
          </a:p>
          <a:p>
            <a:r>
              <a:rPr lang="en-US" dirty="0" smtClean="0"/>
              <a:t>data-role = “</a:t>
            </a:r>
            <a:r>
              <a:rPr lang="en-US" dirty="0" err="1" smtClean="0"/>
              <a:t>controlgroup</a:t>
            </a:r>
            <a:r>
              <a:rPr lang="en-US" dirty="0" smtClean="0"/>
              <a:t>”, elegantly groups the buttons together with radio buttons. data-type=“horizontal” overrides the default positioning –vertical – and displays the button horizontally.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762000"/>
            <a:ext cx="2514600" cy="46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Checkboxes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Checkboxes are common form control for allowing users to select multiple values from a listing of many choices.</a:t>
            </a:r>
          </a:p>
          <a:p>
            <a:r>
              <a:rPr lang="en-US" dirty="0" smtClean="0"/>
              <a:t>data-role = “</a:t>
            </a:r>
            <a:r>
              <a:rPr lang="en-US" dirty="0" err="1" smtClean="0"/>
              <a:t>controlgroup</a:t>
            </a:r>
            <a:r>
              <a:rPr lang="en-US" dirty="0" smtClean="0"/>
              <a:t>”, elegantly groups the buttons together with radio buttons. data-type=“horizontal” overrides the default positioning –vertical – and displays the button horizontally. 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685800"/>
            <a:ext cx="2548739" cy="4973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Slider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Slider is a common form control that allows user to select a value between a minimum and maximum range.</a:t>
            </a:r>
          </a:p>
          <a:p>
            <a:r>
              <a:rPr lang="en-US" dirty="0" smtClean="0"/>
              <a:t>For e.g. we can adjust volume and brightness with a slider to adjust the range between a low and high setting. </a:t>
            </a:r>
          </a:p>
          <a:p>
            <a:r>
              <a:rPr lang="en-US" dirty="0" smtClean="0"/>
              <a:t>The user may adjust the value by either sliding the control or by entering a value in the slider’s corresponding text field.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8551" y="762000"/>
            <a:ext cx="2390649" cy="4665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81000" y="685800"/>
            <a:ext cx="8001000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rgbClr val="333333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rgbClr val="333333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333333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9pPr>
          </a:lstStyle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Introduction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Pre-requisites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/>
              <a:t>Why </a:t>
            </a:r>
            <a:r>
              <a:rPr lang="en-US" sz="1600" dirty="0" smtClean="0"/>
              <a:t>JQM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Supported Platforms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/>
              <a:t>Unified UI across all </a:t>
            </a:r>
            <a:r>
              <a:rPr lang="en-US" sz="1600" dirty="0" smtClean="0"/>
              <a:t>Platforms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/>
              <a:t>Progressive </a:t>
            </a:r>
            <a:r>
              <a:rPr lang="en-US" sz="1600" dirty="0" smtClean="0"/>
              <a:t>Enhancement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/>
              <a:t>Responsive </a:t>
            </a:r>
            <a:r>
              <a:rPr lang="en-US" sz="1600" dirty="0" smtClean="0"/>
              <a:t>Design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/>
              <a:t>Build Once, Run Anywhere </a:t>
            </a:r>
            <a:r>
              <a:rPr lang="en-US" sz="1600" dirty="0" smtClean="0"/>
              <a:t>Myth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err="1"/>
              <a:t>Themable</a:t>
            </a:r>
            <a:r>
              <a:rPr lang="en-US" sz="1600" dirty="0"/>
              <a:t> </a:t>
            </a:r>
            <a:r>
              <a:rPr lang="en-US" sz="1600" dirty="0" smtClean="0"/>
              <a:t>Styling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/>
              <a:t>Accessible</a:t>
            </a:r>
            <a:endParaRPr lang="en-US" sz="1600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2664619"/>
            <a:ext cx="7772400" cy="1069181"/>
          </a:xfrm>
          <a:effectLst>
            <a:outerShdw sx="1000" sy="1000" algn="ctr" rotWithShape="0">
              <a:srgbClr val="000000"/>
            </a:outerShdw>
          </a:effectLst>
        </p:spPr>
        <p:txBody>
          <a:bodyPr/>
          <a:lstStyle/>
          <a:p>
            <a:pPr algn="ctr"/>
            <a:r>
              <a:rPr lang="en-US" sz="6000" dirty="0" smtClean="0"/>
              <a:t>Overview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45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Switch Control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Switch control is commonly used to manage Boolean on/off flags.</a:t>
            </a:r>
          </a:p>
          <a:p>
            <a:r>
              <a:rPr lang="en-US" dirty="0" smtClean="0"/>
              <a:t>For e.g. often preferred to manipulate application settings. </a:t>
            </a:r>
          </a:p>
          <a:p>
            <a:r>
              <a:rPr lang="en-US" dirty="0" smtClean="0"/>
              <a:t>To flip the switch user can either tap the control or slide the switch.</a:t>
            </a:r>
          </a:p>
          <a:p>
            <a:r>
              <a:rPr lang="en-US" dirty="0" smtClean="0"/>
              <a:t>To create a switch control, add a select element with data-role=“slider” and two options to manage “on/off” states.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685800"/>
            <a:ext cx="25907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Native Form Elements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681528"/>
            <a:ext cx="5800725" cy="5185872"/>
          </a:xfrm>
        </p:spPr>
        <p:txBody>
          <a:bodyPr>
            <a:normAutofit/>
          </a:bodyPr>
          <a:lstStyle/>
          <a:p>
            <a:r>
              <a:rPr lang="en-US" dirty="0" smtClean="0"/>
              <a:t>JQM automatically enhances all form elements defined on your page. However, if you want to fall back to native controls, this can be configured globally or at field level.</a:t>
            </a:r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&lt;</a:t>
            </a:r>
            <a:r>
              <a:rPr lang="en-US" sz="1800" dirty="0"/>
              <a:t>label for="name"&gt;Text Input&lt;/label&gt;</a:t>
            </a:r>
          </a:p>
          <a:p>
            <a:pPr marL="0" indent="0">
              <a:buNone/>
            </a:pPr>
            <a:r>
              <a:rPr lang="en-US" sz="1800" dirty="0"/>
              <a:t>&lt;input type="text" name="name" id="name" value="" </a:t>
            </a:r>
            <a:r>
              <a:rPr lang="en-US" sz="1800" b="1" dirty="0"/>
              <a:t>data-role="none" </a:t>
            </a:r>
            <a:r>
              <a:rPr lang="en-US" sz="1800" dirty="0" smtClean="0"/>
              <a:t>/&gt;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// Globally configure native elements by selector</a:t>
            </a:r>
          </a:p>
          <a:p>
            <a:pPr marL="0" indent="0">
              <a:buNone/>
            </a:pPr>
            <a:r>
              <a:rPr lang="en-US" sz="1800" dirty="0"/>
              <a:t>$(document).bind('</a:t>
            </a:r>
            <a:r>
              <a:rPr lang="en-US" sz="1800" dirty="0" err="1"/>
              <a:t>mobileinit</a:t>
            </a:r>
            <a:r>
              <a:rPr lang="en-US" sz="1800" dirty="0"/>
              <a:t>',function(){</a:t>
            </a:r>
          </a:p>
          <a:p>
            <a:pPr marL="0" indent="0">
              <a:buNone/>
            </a:pPr>
            <a:r>
              <a:rPr lang="en-US" sz="1800" b="1" dirty="0" smtClean="0"/>
              <a:t>$.</a:t>
            </a:r>
            <a:r>
              <a:rPr lang="en-US" sz="1800" b="1" dirty="0" err="1"/>
              <a:t>mobile.page.prototype.options.keepNative</a:t>
            </a:r>
            <a:r>
              <a:rPr lang="en-US" sz="1800" b="1" dirty="0"/>
              <a:t> = "input, select";</a:t>
            </a:r>
          </a:p>
          <a:p>
            <a:pPr marL="0" indent="0">
              <a:buNone/>
            </a:pPr>
            <a:r>
              <a:rPr lang="en-US" sz="1800" dirty="0"/>
              <a:t>});</a:t>
            </a:r>
            <a:endParaRPr lang="en-US" sz="18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762000"/>
            <a:ext cx="2573396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283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List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5943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List are a popular user interface component, because they make the browsing experience very simple and efficient.</a:t>
            </a:r>
          </a:p>
          <a:p>
            <a:r>
              <a:rPr lang="en-US" dirty="0" smtClean="0"/>
              <a:t>JQM automatically enhance any native HTML list (</a:t>
            </a:r>
            <a:r>
              <a:rPr lang="en-US" dirty="0" err="1" smtClean="0"/>
              <a:t>ul</a:t>
            </a:r>
            <a:r>
              <a:rPr lang="en-US" dirty="0" smtClean="0"/>
              <a:t> or </a:t>
            </a:r>
            <a:r>
              <a:rPr lang="en-US" dirty="0" err="1" smtClean="0"/>
              <a:t>ol</a:t>
            </a:r>
            <a:r>
              <a:rPr lang="en-US" dirty="0" smtClean="0"/>
              <a:t>) into a mobile optimized view when we add the data-role=“list” attribute to our list item.</a:t>
            </a:r>
          </a:p>
          <a:p>
            <a:r>
              <a:rPr lang="en-US" dirty="0" smtClean="0"/>
              <a:t>By default, list will be style with “c” swatch color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56" y="762000"/>
            <a:ext cx="2460044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1140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Inset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An inset list will automatically wrapped inside a block with rounded corners and has margin set for additional spacing.</a:t>
            </a:r>
          </a:p>
          <a:p>
            <a:r>
              <a:rPr lang="en-US" dirty="0" smtClean="0"/>
              <a:t>To create an inset list add the data-inset=“true” attribute to the list element.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924" y="838200"/>
            <a:ext cx="2461276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893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List Divider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A list divider can be used as a heading for a group of list items.</a:t>
            </a:r>
          </a:p>
          <a:p>
            <a:r>
              <a:rPr lang="en-US" dirty="0" smtClean="0"/>
              <a:t>To create a list divider, add the data-role=“list-divider” attribute to any list item.</a:t>
            </a:r>
          </a:p>
          <a:p>
            <a:r>
              <a:rPr lang="en-US" dirty="0" smtClean="0"/>
              <a:t>By default, list divider will be styled with “b” swatch color.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62000"/>
            <a:ext cx="2438400" cy="468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263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List with Thumbnails and Icons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You can add thumbnails to the left of your list item by adding an image inside a list item as the first child element.</a:t>
            </a:r>
          </a:p>
          <a:p>
            <a:r>
              <a:rPr lang="en-US" dirty="0" smtClean="0"/>
              <a:t>The framework will scale image to 80px square.</a:t>
            </a:r>
          </a:p>
          <a:p>
            <a:r>
              <a:rPr lang="en-US" dirty="0" smtClean="0"/>
              <a:t>You can use a small icon instead of thumbnails. To use standard 16 * 16 pixel icons in list item, add the class </a:t>
            </a:r>
            <a:r>
              <a:rPr lang="en-US" dirty="0" err="1" smtClean="0"/>
              <a:t>ui</a:t>
            </a:r>
            <a:r>
              <a:rPr lang="en-US" dirty="0" smtClean="0"/>
              <a:t>-li-icon to the image element.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772532"/>
            <a:ext cx="2590800" cy="463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423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Split Button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Split Button list provide primary and secondary button to choose from.</a:t>
            </a:r>
          </a:p>
          <a:p>
            <a:r>
              <a:rPr lang="en-US" dirty="0" smtClean="0"/>
              <a:t>To create a split button list, add a secondary link inside the list item and the framework will add a vertical line dividing the primary and secondary buttons.</a:t>
            </a:r>
          </a:p>
          <a:p>
            <a:r>
              <a:rPr lang="en-US" dirty="0" smtClean="0"/>
              <a:t>To set the icons for all secondary buttons, add data-split-icon attribute to the list element.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47" y="838200"/>
            <a:ext cx="2343886" cy="4573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444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Numbered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Numbered list is created when using an ordered list &lt;</a:t>
            </a:r>
            <a:r>
              <a:rPr lang="en-US" dirty="0" err="1" smtClean="0"/>
              <a:t>ol</a:t>
            </a:r>
            <a:r>
              <a:rPr lang="en-US" dirty="0" smtClean="0"/>
              <a:t>&gt;.</a:t>
            </a:r>
          </a:p>
          <a:p>
            <a:r>
              <a:rPr lang="en-US" dirty="0" smtClean="0"/>
              <a:t>By default, the framework will add the numerical index to the left of each list item.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eg</a:t>
            </a:r>
            <a:r>
              <a:rPr lang="en-US" dirty="0" smtClean="0"/>
              <a:t>. Top rated movies, is an ideal candidate for a numbered list because the sequence quickly associates which movies are rated highest.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66" y="814962"/>
            <a:ext cx="2482034" cy="469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220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Read-only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List can also display read-only view of data.</a:t>
            </a:r>
          </a:p>
          <a:p>
            <a:r>
              <a:rPr lang="en-US" dirty="0" smtClean="0"/>
              <a:t>To create a read-only list simply remove the anchor tag.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575" y="838200"/>
            <a:ext cx="2424545" cy="473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554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List Badges (Count Bubbles)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A list badge or count bubble is a highlighted oval that typically indicates the number of new items that are available for viewing.</a:t>
            </a:r>
          </a:p>
          <a:p>
            <a:r>
              <a:rPr lang="en-US" dirty="0" smtClean="0"/>
              <a:t>For e.g. badges are used to indicate when a comment was added about a movie review.</a:t>
            </a:r>
          </a:p>
          <a:p>
            <a:r>
              <a:rPr lang="en-US" dirty="0" smtClean="0"/>
              <a:t>Badge element should have </a:t>
            </a:r>
            <a:r>
              <a:rPr lang="en-US" dirty="0" err="1"/>
              <a:t>ui</a:t>
            </a:r>
            <a:r>
              <a:rPr lang="en-US" dirty="0"/>
              <a:t>-li-count </a:t>
            </a:r>
            <a:r>
              <a:rPr lang="en-US" dirty="0" smtClean="0"/>
              <a:t>class.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575" y="831273"/>
            <a:ext cx="2424545" cy="473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913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001000" cy="5027612"/>
          </a:xfrm>
        </p:spPr>
        <p:txBody>
          <a:bodyPr/>
          <a:lstStyle/>
          <a:p>
            <a:r>
              <a:rPr lang="en-US" dirty="0" smtClean="0"/>
              <a:t>A Touch-Optimized UI Framework built with jQuery &amp; HTML5.</a:t>
            </a:r>
          </a:p>
          <a:p>
            <a:r>
              <a:rPr lang="en-US" dirty="0" smtClean="0"/>
              <a:t>Focused on a feature-rich but lightweight codebase.</a:t>
            </a:r>
          </a:p>
          <a:p>
            <a:r>
              <a:rPr lang="en-US" dirty="0"/>
              <a:t>Accessibility features such as WAI-ARIA are tightly integrated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63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List Filtering with Search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54864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JQM has a convenient client-side search feature for filtering lists.</a:t>
            </a:r>
          </a:p>
          <a:p>
            <a:r>
              <a:rPr lang="en-US" dirty="0" smtClean="0"/>
              <a:t>To create a search bar add the data-filter=“true” attribute to the list.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620" y="838200"/>
            <a:ext cx="2259235" cy="440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067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Grid 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5715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JQM grids are configurable to support layouts in the range of two to five columns.</a:t>
            </a:r>
          </a:p>
          <a:p>
            <a:r>
              <a:rPr lang="en-US" dirty="0" smtClean="0"/>
              <a:t>The grid is flexible and consume entire width of you display.</a:t>
            </a:r>
          </a:p>
          <a:p>
            <a:pPr marL="0" indent="0">
              <a:buNone/>
            </a:pPr>
            <a:r>
              <a:rPr lang="en-US" sz="2200" dirty="0"/>
              <a:t>&lt;div class="&lt;grid-</a:t>
            </a:r>
            <a:r>
              <a:rPr lang="en-US" sz="2200" dirty="0" err="1"/>
              <a:t>css</a:t>
            </a:r>
            <a:r>
              <a:rPr lang="en-US" sz="2200" dirty="0"/>
              <a:t>-attribute&gt;"&gt;</a:t>
            </a:r>
          </a:p>
          <a:p>
            <a:pPr marL="0" indent="0">
              <a:buNone/>
            </a:pPr>
            <a:r>
              <a:rPr lang="en-US" sz="2200" dirty="0" smtClean="0"/>
              <a:t>&lt;</a:t>
            </a:r>
            <a:r>
              <a:rPr lang="en-US" sz="2200" dirty="0"/>
              <a:t>div class="&lt;block-</a:t>
            </a:r>
            <a:r>
              <a:rPr lang="en-US" sz="2200" dirty="0" err="1"/>
              <a:t>css</a:t>
            </a:r>
            <a:r>
              <a:rPr lang="en-US" sz="2200" dirty="0"/>
              <a:t>-attribute&gt;"&gt;Block A&lt;/div&gt;</a:t>
            </a:r>
          </a:p>
          <a:p>
            <a:pPr marL="0" indent="0">
              <a:buNone/>
            </a:pPr>
            <a:r>
              <a:rPr lang="en-US" sz="2200" dirty="0" smtClean="0"/>
              <a:t>&lt;</a:t>
            </a:r>
            <a:r>
              <a:rPr lang="en-US" sz="2200" dirty="0"/>
              <a:t>div class="&lt;block-</a:t>
            </a:r>
            <a:r>
              <a:rPr lang="en-US" sz="2200" dirty="0" err="1"/>
              <a:t>css</a:t>
            </a:r>
            <a:r>
              <a:rPr lang="en-US" sz="2200" dirty="0"/>
              <a:t>-attribute&gt;"&gt;Block B&lt;/div&gt;</a:t>
            </a:r>
          </a:p>
          <a:p>
            <a:pPr marL="0" indent="0">
              <a:buNone/>
            </a:pPr>
            <a:r>
              <a:rPr lang="en-US" sz="2200" dirty="0"/>
              <a:t>&lt;/div&gt;</a:t>
            </a:r>
            <a:endParaRPr lang="en-US" sz="2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65" y="849063"/>
            <a:ext cx="2259235" cy="440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1347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Uneven Grids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715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JQM grids provides evenly spaced columns.</a:t>
            </a:r>
          </a:p>
          <a:p>
            <a:r>
              <a:rPr lang="en-US" dirty="0" smtClean="0"/>
              <a:t>You can modify the default width to 25/75% grid by setting the custom width of each block using CSS.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940" y="914400"/>
            <a:ext cx="2196260" cy="428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876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Collapsible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715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JQM provide Collapsible content which can be hidden or shown with a click or touch.</a:t>
            </a:r>
          </a:p>
          <a:p>
            <a:r>
              <a:rPr lang="en-US" dirty="0" smtClean="0"/>
              <a:t>To create a collapsible content, create a container and add data-role=“collapsible” attribute.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940" y="990600"/>
            <a:ext cx="2196260" cy="428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879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Collapsible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5715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Collapsible sets are similar to collapsible block except their collapsible sections are visually grouped together and only one section may be expanded at a time.</a:t>
            </a:r>
          </a:p>
          <a:p>
            <a:r>
              <a:rPr lang="en-US" dirty="0" smtClean="0"/>
              <a:t>To create a collapsible set, create a container and add data-role=“collapsible-set” attribute.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940" y="990600"/>
            <a:ext cx="2196260" cy="4285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05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Ajax-Driven Navigation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16833"/>
            <a:ext cx="7543800" cy="525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534400" cy="4525963"/>
          </a:xfrm>
        </p:spPr>
        <p:txBody>
          <a:bodyPr/>
          <a:lstStyle/>
          <a:p>
            <a:r>
              <a:rPr lang="en-US" dirty="0" smtClean="0"/>
              <a:t>Provides 6 CSS based transitions, between pages.</a:t>
            </a:r>
          </a:p>
          <a:p>
            <a:r>
              <a:rPr lang="en-US" dirty="0" smtClean="0"/>
              <a:t>Default is “slide” effect to all transitions.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&lt;a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=“contact.html” data-transition=“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slideup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”&gt;Contact&lt;/a&gt;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31521"/>
            <a:ext cx="2514711" cy="4907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1" y="731521"/>
            <a:ext cx="4572000" cy="4907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406673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2" y="762000"/>
            <a:ext cx="246004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Dialogs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Dialogs are similar to pages except their border is inset to give them the appearance of modal dialog.</a:t>
            </a:r>
          </a:p>
          <a:p>
            <a:r>
              <a:rPr lang="en-US" dirty="0" smtClean="0"/>
              <a:t>You can transform a page into a dialog at either a link or page component.</a:t>
            </a:r>
          </a:p>
          <a:p>
            <a:r>
              <a:rPr lang="en-US" dirty="0" smtClean="0"/>
              <a:t>On the link add the data-</a:t>
            </a:r>
            <a:r>
              <a:rPr lang="en-US" dirty="0" err="1" smtClean="0"/>
              <a:t>rel</a:t>
            </a:r>
            <a:r>
              <a:rPr lang="en-US" dirty="0" smtClean="0"/>
              <a:t>=“dialog” attribute.</a:t>
            </a:r>
          </a:p>
          <a:p>
            <a:r>
              <a:rPr lang="en-US" dirty="0" smtClean="0"/>
              <a:t>jQuery will automatically load the target page and enhance it as modal dialog.</a:t>
            </a:r>
          </a:p>
          <a:p>
            <a:r>
              <a:rPr lang="en-US" dirty="0" smtClean="0"/>
              <a:t>Dialogs will not appear in history and cannot be bookmarked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r>
              <a:rPr lang="en-US" dirty="0"/>
              <a:t>Introduction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001000" cy="502761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framework includes </a:t>
            </a:r>
            <a:r>
              <a:rPr lang="en-US" dirty="0" smtClean="0"/>
              <a:t>-</a:t>
            </a:r>
          </a:p>
          <a:p>
            <a:pPr lvl="1"/>
            <a:r>
              <a:rPr lang="en-US" sz="2000" dirty="0" smtClean="0"/>
              <a:t>An </a:t>
            </a:r>
            <a:r>
              <a:rPr lang="en-US" sz="2000" dirty="0"/>
              <a:t>Ajax navigation system that brings animated page </a:t>
            </a:r>
            <a:r>
              <a:rPr lang="en-US" sz="2000" dirty="0" smtClean="0"/>
              <a:t>transitions.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core set of UI widgets: pages, dialogs, toolbars, </a:t>
            </a:r>
            <a:r>
              <a:rPr lang="en-US" sz="2000" dirty="0" err="1"/>
              <a:t>listviews</a:t>
            </a:r>
            <a:r>
              <a:rPr lang="en-US" sz="2000" dirty="0"/>
              <a:t>, buttons with icons, form elements, accordions, </a:t>
            </a:r>
            <a:r>
              <a:rPr lang="en-US" sz="2000" dirty="0" err="1"/>
              <a:t>collapsibles</a:t>
            </a:r>
            <a:r>
              <a:rPr lang="en-US" sz="2000" dirty="0"/>
              <a:t>, and </a:t>
            </a:r>
            <a:r>
              <a:rPr lang="en-US" sz="2000" dirty="0" smtClean="0"/>
              <a:t>more.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Latest Stable Version	: 1.2.0</a:t>
            </a:r>
          </a:p>
          <a:p>
            <a:r>
              <a:rPr lang="en-US" dirty="0" smtClean="0"/>
              <a:t>Legacy Versions		: 1.1.1 – 1.0.1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1200" u="sng" dirty="0" smtClean="0"/>
              <a:t>Date : 07-Jan-2013</a:t>
            </a:r>
          </a:p>
        </p:txBody>
      </p:sp>
    </p:spTree>
    <p:extLst>
      <p:ext uri="{BB962C8B-B14F-4D97-AF65-F5344CB8AC3E}">
        <p14:creationId xmlns:p14="http://schemas.microsoft.com/office/powerpoint/2010/main" val="789723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Popups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It has similar markup pattern to the dialog widget.</a:t>
            </a:r>
          </a:p>
          <a:p>
            <a:r>
              <a:rPr lang="en-US" dirty="0" smtClean="0"/>
              <a:t>A popup div has to be nested inside the same page as the link.</a:t>
            </a:r>
          </a:p>
          <a:p>
            <a:r>
              <a:rPr lang="en-US" dirty="0" smtClean="0"/>
              <a:t>Framework, currently doesn’t support chaining-of-popups.</a:t>
            </a:r>
          </a:p>
          <a:p>
            <a:r>
              <a:rPr lang="en-US" dirty="0" smtClean="0"/>
              <a:t>Creating </a:t>
            </a:r>
            <a:r>
              <a:rPr lang="en-US" dirty="0"/>
              <a:t>a </a:t>
            </a:r>
            <a:r>
              <a:rPr lang="en-US" dirty="0" smtClean="0"/>
              <a:t>popup:</a:t>
            </a:r>
          </a:p>
          <a:p>
            <a:pPr marL="742950" lvl="2" indent="-342900"/>
            <a:r>
              <a:rPr lang="en-US" dirty="0" smtClean="0"/>
              <a:t>Create a link to open the popup</a:t>
            </a:r>
          </a:p>
          <a:p>
            <a:pPr marL="400050" lvl="2" indent="0">
              <a:buNone/>
            </a:pPr>
            <a:r>
              <a:rPr lang="en-US" sz="1200" i="1" dirty="0"/>
              <a:t>&lt;a </a:t>
            </a:r>
            <a:r>
              <a:rPr lang="en-US" sz="1200" i="1" dirty="0" err="1"/>
              <a:t>href</a:t>
            </a:r>
            <a:r>
              <a:rPr lang="en-US" sz="1200" i="1" dirty="0"/>
              <a:t>="#</a:t>
            </a:r>
            <a:r>
              <a:rPr lang="en-US" sz="1200" b="1" i="1" dirty="0" err="1"/>
              <a:t>popupBasic</a:t>
            </a:r>
            <a:r>
              <a:rPr lang="en-US" sz="1200" i="1" dirty="0"/>
              <a:t>" </a:t>
            </a:r>
            <a:r>
              <a:rPr lang="en-US" sz="1200" b="1" i="1" dirty="0"/>
              <a:t>data-</a:t>
            </a:r>
            <a:r>
              <a:rPr lang="en-US" sz="1200" b="1" i="1" dirty="0" err="1"/>
              <a:t>rel</a:t>
            </a:r>
            <a:r>
              <a:rPr lang="en-US" sz="1200" b="1" i="1" dirty="0"/>
              <a:t>="popup"</a:t>
            </a:r>
            <a:r>
              <a:rPr lang="en-US" sz="1200" i="1" dirty="0"/>
              <a:t>&gt;Open Popup&lt;/a&gt;</a:t>
            </a:r>
            <a:endParaRPr lang="en-US" sz="1200" i="1" dirty="0" smtClean="0"/>
          </a:p>
          <a:p>
            <a:pPr marL="742950" lvl="2" indent="-342900"/>
            <a:r>
              <a:rPr lang="en-US" dirty="0" smtClean="0"/>
              <a:t>Creating popup div</a:t>
            </a:r>
          </a:p>
          <a:p>
            <a:pPr marL="400050" lvl="2" indent="0">
              <a:buNone/>
            </a:pPr>
            <a:r>
              <a:rPr lang="en-US" sz="1200" i="1" dirty="0">
                <a:ea typeface="+mn-ea"/>
                <a:cs typeface="+mn-cs"/>
              </a:rPr>
              <a:t>&lt;div </a:t>
            </a:r>
            <a:r>
              <a:rPr lang="en-US" sz="1200" b="1" i="1" dirty="0">
                <a:ea typeface="+mn-ea"/>
                <a:cs typeface="+mn-cs"/>
              </a:rPr>
              <a:t>data-role="popup"</a:t>
            </a:r>
            <a:r>
              <a:rPr lang="en-US" sz="1200" i="1" dirty="0">
                <a:ea typeface="+mn-ea"/>
                <a:cs typeface="+mn-cs"/>
              </a:rPr>
              <a:t> id="</a:t>
            </a:r>
            <a:r>
              <a:rPr lang="en-US" sz="1200" b="1" i="1" dirty="0" err="1">
                <a:ea typeface="+mn-ea"/>
                <a:cs typeface="+mn-cs"/>
              </a:rPr>
              <a:t>popupBasic</a:t>
            </a:r>
            <a:r>
              <a:rPr lang="en-US" sz="1200" i="1" dirty="0">
                <a:ea typeface="+mn-ea"/>
                <a:cs typeface="+mn-cs"/>
              </a:rPr>
              <a:t>"&gt;</a:t>
            </a:r>
          </a:p>
          <a:p>
            <a:pPr marL="400050" lvl="2" indent="0">
              <a:buNone/>
            </a:pPr>
            <a:r>
              <a:rPr lang="en-US" sz="1200" i="1" dirty="0">
                <a:ea typeface="+mn-ea"/>
                <a:cs typeface="+mn-cs"/>
              </a:rPr>
              <a:t>	&lt;p&gt;This is a completely basic popup, no options set.&lt;p&gt;</a:t>
            </a:r>
          </a:p>
          <a:p>
            <a:pPr marL="400050" lvl="2" indent="0">
              <a:buNone/>
            </a:pPr>
            <a:r>
              <a:rPr lang="en-US" sz="1200" i="1" dirty="0">
                <a:ea typeface="+mn-ea"/>
                <a:cs typeface="+mn-cs"/>
              </a:rPr>
              <a:t>&lt;/div</a:t>
            </a:r>
            <a:r>
              <a:rPr lang="en-US" sz="1200" i="1" dirty="0" smtClean="0">
                <a:ea typeface="+mn-ea"/>
                <a:cs typeface="+mn-cs"/>
              </a:rPr>
              <a:t>&gt;</a:t>
            </a:r>
            <a:endParaRPr lang="en-US" dirty="0" smtClean="0"/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  <p:sp>
        <p:nvSpPr>
          <p:cNvPr id="4" name="Cloud Callout 3" descr="Link to JQM's respective page" title="www">
            <a:hlinkClick r:id="rId2"/>
          </p:cNvPr>
          <p:cNvSpPr/>
          <p:nvPr/>
        </p:nvSpPr>
        <p:spPr bwMode="auto">
          <a:xfrm>
            <a:off x="8458200" y="5334000"/>
            <a:ext cx="381000" cy="228600"/>
          </a:xfrm>
          <a:prstGeom prst="cloudCallout">
            <a:avLst>
              <a:gd name="adj1" fmla="val -25833"/>
              <a:gd name="adj2" fmla="val 108333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B4C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88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81000" y="685800"/>
            <a:ext cx="8001000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rgbClr val="333333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rgbClr val="333333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333333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9pPr>
          </a:lstStyle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Configuring Defaults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Events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Methods &amp; Utilities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Data Attributes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Theme Framework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2664619"/>
            <a:ext cx="7772400" cy="1069181"/>
          </a:xfrm>
          <a:effectLst>
            <a:outerShdw sx="1000" sy="1000" algn="ctr" rotWithShape="0">
              <a:srgbClr val="000000"/>
            </a:outerShdw>
          </a:effectLst>
        </p:spPr>
        <p:txBody>
          <a:bodyPr/>
          <a:lstStyle/>
          <a:p>
            <a:pPr algn="ctr"/>
            <a:r>
              <a:rPr lang="en-US" sz="6000" dirty="0" smtClean="0"/>
              <a:t>API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7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r>
              <a:rPr lang="en-US" dirty="0"/>
              <a:t>Configuring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To override default settings, bind to ‘</a:t>
            </a:r>
            <a:r>
              <a:rPr lang="en-US" dirty="0" err="1" smtClean="0"/>
              <a:t>mobileinit</a:t>
            </a:r>
            <a:r>
              <a:rPr lang="en-US" dirty="0" smtClean="0"/>
              <a:t>’:</a:t>
            </a:r>
          </a:p>
          <a:p>
            <a:pPr marL="400050" lvl="2" indent="0">
              <a:buNone/>
            </a:pPr>
            <a:r>
              <a:rPr lang="en-US" sz="1200" i="1" dirty="0"/>
              <a:t>$(document).bind("</a:t>
            </a:r>
            <a:r>
              <a:rPr lang="en-US" sz="1200" i="1" dirty="0" err="1"/>
              <a:t>mobileinit</a:t>
            </a:r>
            <a:r>
              <a:rPr lang="en-US" sz="1200" i="1" dirty="0"/>
              <a:t>", function</a:t>
            </a:r>
            <a:r>
              <a:rPr lang="en-US" sz="1200" i="1" dirty="0" smtClean="0"/>
              <a:t>(){</a:t>
            </a:r>
          </a:p>
          <a:p>
            <a:pPr marL="400050" lvl="2" indent="0">
              <a:buNone/>
            </a:pPr>
            <a:r>
              <a:rPr lang="en-US" sz="1200" i="1" dirty="0"/>
              <a:t>	$.</a:t>
            </a:r>
            <a:r>
              <a:rPr lang="en-US" sz="1200" i="1" dirty="0" err="1" smtClean="0"/>
              <a:t>mobile.activePageClass</a:t>
            </a:r>
            <a:r>
              <a:rPr lang="en-US" sz="1200" i="1" dirty="0" smtClean="0"/>
              <a:t> </a:t>
            </a:r>
            <a:r>
              <a:rPr lang="en-US" sz="1200" i="1" dirty="0"/>
              <a:t>= </a:t>
            </a:r>
            <a:r>
              <a:rPr lang="en-US" sz="1200" i="1" dirty="0" smtClean="0"/>
              <a:t>“page1”;</a:t>
            </a:r>
          </a:p>
          <a:p>
            <a:pPr marL="400050" lvl="2" indent="0">
              <a:buNone/>
            </a:pPr>
            <a:r>
              <a:rPr lang="en-US" sz="1200" i="1" dirty="0"/>
              <a:t>	$.</a:t>
            </a:r>
            <a:r>
              <a:rPr lang="en-US" sz="1200" i="1" dirty="0" err="1"/>
              <a:t>mobile.activeBtnClass</a:t>
            </a:r>
            <a:r>
              <a:rPr lang="en-US" sz="1200" i="1" dirty="0"/>
              <a:t> = </a:t>
            </a:r>
            <a:r>
              <a:rPr lang="en-US" sz="1200" i="1" dirty="0" smtClean="0"/>
              <a:t>“btn1”;</a:t>
            </a:r>
          </a:p>
          <a:p>
            <a:pPr marL="400050" lvl="2" indent="0">
              <a:buNone/>
            </a:pPr>
            <a:r>
              <a:rPr lang="en-US" sz="1200" i="1" dirty="0" smtClean="0"/>
              <a:t>	$.</a:t>
            </a:r>
            <a:r>
              <a:rPr lang="en-US" sz="1200" i="1" dirty="0" err="1"/>
              <a:t>mobile.ajaxEnabled</a:t>
            </a:r>
            <a:r>
              <a:rPr lang="en-US" sz="1200" i="1" dirty="0"/>
              <a:t> = true</a:t>
            </a:r>
            <a:r>
              <a:rPr lang="en-US" sz="1200" i="1" dirty="0" smtClean="0"/>
              <a:t>;</a:t>
            </a:r>
          </a:p>
          <a:p>
            <a:pPr marL="400050" lvl="2" indent="0">
              <a:buNone/>
            </a:pPr>
            <a:r>
              <a:rPr lang="en-US" sz="1200" i="1" dirty="0" smtClean="0"/>
              <a:t>	$.</a:t>
            </a:r>
            <a:r>
              <a:rPr lang="en-US" sz="1200" i="1" dirty="0" err="1"/>
              <a:t>mobile.defaultPageTransition</a:t>
            </a:r>
            <a:r>
              <a:rPr lang="en-US" sz="1200" i="1" dirty="0"/>
              <a:t> = 'none</a:t>
            </a:r>
            <a:r>
              <a:rPr lang="en-US" sz="1200" i="1" dirty="0" smtClean="0"/>
              <a:t>';</a:t>
            </a:r>
          </a:p>
          <a:p>
            <a:pPr marL="400050" lvl="2" indent="0">
              <a:buNone/>
            </a:pPr>
            <a:endParaRPr lang="en-US" sz="1200" i="1" dirty="0"/>
          </a:p>
          <a:p>
            <a:pPr marL="400050" lvl="2" indent="0">
              <a:buNone/>
            </a:pPr>
            <a:r>
              <a:rPr lang="en-US" sz="1200" dirty="0" smtClean="0"/>
              <a:t>	$.</a:t>
            </a:r>
            <a:r>
              <a:rPr lang="en-US" sz="1200" dirty="0" err="1" smtClean="0"/>
              <a:t>mobile.loader.prototype.options.text</a:t>
            </a:r>
            <a:r>
              <a:rPr lang="en-US" sz="1200" dirty="0" smtClean="0"/>
              <a:t> = “test”</a:t>
            </a:r>
          </a:p>
          <a:p>
            <a:pPr marL="400050" lvl="2" indent="0">
              <a:buNone/>
            </a:pPr>
            <a:r>
              <a:rPr lang="en-US" sz="1200" dirty="0" smtClean="0"/>
              <a:t>	$.</a:t>
            </a:r>
            <a:r>
              <a:rPr lang="en-US" sz="1200" dirty="0" err="1" smtClean="0"/>
              <a:t>mobile.loader.prototype.options.textVisible</a:t>
            </a:r>
            <a:r>
              <a:rPr lang="en-US" sz="1200" dirty="0" smtClean="0"/>
              <a:t> = true;</a:t>
            </a:r>
          </a:p>
          <a:p>
            <a:pPr marL="400050" lvl="2" indent="0">
              <a:buNone/>
            </a:pPr>
            <a:r>
              <a:rPr lang="en-US" sz="1200" dirty="0" smtClean="0"/>
              <a:t>	$.</a:t>
            </a:r>
            <a:r>
              <a:rPr lang="en-US" sz="1200" dirty="0" err="1"/>
              <a:t>mobile.loader.prototype.options.theme</a:t>
            </a:r>
            <a:r>
              <a:rPr lang="en-US" sz="1200" dirty="0"/>
              <a:t> = </a:t>
            </a:r>
            <a:r>
              <a:rPr lang="en-US" sz="1200" dirty="0" smtClean="0"/>
              <a:t>“e";</a:t>
            </a:r>
            <a:endParaRPr lang="en-US" sz="1200" i="1" dirty="0" smtClean="0"/>
          </a:p>
          <a:p>
            <a:pPr marL="400050" lvl="2" indent="0">
              <a:buNone/>
            </a:pPr>
            <a:r>
              <a:rPr lang="en-US" sz="1200" i="1" dirty="0" smtClean="0"/>
              <a:t>	// and so on…</a:t>
            </a:r>
          </a:p>
          <a:p>
            <a:pPr marL="400050" lvl="2" indent="0">
              <a:buNone/>
            </a:pPr>
            <a:r>
              <a:rPr lang="en-US" sz="1200" i="1" dirty="0" smtClean="0"/>
              <a:t>});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Cloud Callout 3" descr="Link to JQM's respective page" title="www">
            <a:hlinkClick r:id="rId2"/>
          </p:cNvPr>
          <p:cNvSpPr/>
          <p:nvPr/>
        </p:nvSpPr>
        <p:spPr bwMode="auto">
          <a:xfrm>
            <a:off x="8458200" y="5334000"/>
            <a:ext cx="381000" cy="228600"/>
          </a:xfrm>
          <a:prstGeom prst="cloudCallout">
            <a:avLst>
              <a:gd name="adj1" fmla="val -25833"/>
              <a:gd name="adj2" fmla="val 108333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B4C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1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jQuery Mobile offers several custom events </a:t>
            </a:r>
            <a:r>
              <a:rPr lang="en-US" dirty="0" smtClean="0"/>
              <a:t>-</a:t>
            </a:r>
            <a:endParaRPr lang="en-US" dirty="0"/>
          </a:p>
          <a:p>
            <a:pPr marL="742950" lvl="2" indent="-342900"/>
            <a:r>
              <a:rPr lang="en-US" dirty="0" smtClean="0"/>
              <a:t>Built </a:t>
            </a:r>
            <a:r>
              <a:rPr lang="en-US" dirty="0"/>
              <a:t>upon native events to create useful hooks for </a:t>
            </a:r>
            <a:r>
              <a:rPr lang="en-US" dirty="0" smtClean="0"/>
              <a:t>development</a:t>
            </a:r>
          </a:p>
          <a:p>
            <a:pPr marL="742950" lvl="2" indent="-342900"/>
            <a:r>
              <a:rPr lang="en-US" dirty="0" smtClean="0"/>
              <a:t>employs </a:t>
            </a:r>
            <a:r>
              <a:rPr lang="en-US" dirty="0"/>
              <a:t>various touch, mouse, and window events, depending on event </a:t>
            </a:r>
            <a:r>
              <a:rPr lang="en-US" dirty="0" smtClean="0"/>
              <a:t>existence.</a:t>
            </a:r>
          </a:p>
          <a:p>
            <a:pPr marL="742950" lvl="2" indent="-342900"/>
            <a:r>
              <a:rPr lang="en-US" dirty="0"/>
              <a:t>Use $(document).bind(</a:t>
            </a:r>
            <a:r>
              <a:rPr lang="en-US" b="1" dirty="0"/>
              <a:t>'</a:t>
            </a:r>
            <a:r>
              <a:rPr lang="en-US" b="1" dirty="0" err="1"/>
              <a:t>pageinit</a:t>
            </a:r>
            <a:r>
              <a:rPr lang="en-US" dirty="0"/>
              <a:t>'), not $(document).ready</a:t>
            </a:r>
            <a:r>
              <a:rPr lang="en-US" dirty="0" smtClean="0"/>
              <a:t>()</a:t>
            </a:r>
          </a:p>
          <a:p>
            <a:pPr marL="400050" lvl="2" indent="0">
              <a:buNone/>
            </a:pPr>
            <a:endParaRPr lang="en-US" dirty="0" smtClean="0"/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  <p:sp>
        <p:nvSpPr>
          <p:cNvPr id="4" name="Cloud Callout 3" descr="Link to JQM's respective page" title="www">
            <a:hlinkClick r:id="rId2"/>
          </p:cNvPr>
          <p:cNvSpPr/>
          <p:nvPr/>
        </p:nvSpPr>
        <p:spPr bwMode="auto">
          <a:xfrm>
            <a:off x="8458200" y="5334000"/>
            <a:ext cx="381000" cy="228600"/>
          </a:xfrm>
          <a:prstGeom prst="cloudCallout">
            <a:avLst>
              <a:gd name="adj1" fmla="val -25833"/>
              <a:gd name="adj2" fmla="val 108333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B4C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97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Events (</a:t>
            </a:r>
            <a:r>
              <a:rPr lang="en-US" dirty="0" err="1" smtClean="0"/>
              <a:t>Contd</a:t>
            </a:r>
            <a:r>
              <a:rPr lang="en-US" dirty="0" smtClean="0"/>
              <a:t>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800600"/>
          </a:xfrm>
        </p:spPr>
        <p:txBody>
          <a:bodyPr>
            <a:normAutofit/>
          </a:bodyPr>
          <a:lstStyle/>
          <a:p>
            <a:pPr marL="742950" lvl="2" indent="-342900"/>
            <a:r>
              <a:rPr lang="en-US" dirty="0" smtClean="0"/>
              <a:t>Touch Events : tap, </a:t>
            </a:r>
            <a:r>
              <a:rPr lang="en-US" dirty="0" err="1" smtClean="0"/>
              <a:t>taphold</a:t>
            </a:r>
            <a:r>
              <a:rPr lang="en-US" dirty="0" smtClean="0"/>
              <a:t>, swipe, </a:t>
            </a:r>
            <a:r>
              <a:rPr lang="en-US" dirty="0" err="1" smtClean="0"/>
              <a:t>swipeleft</a:t>
            </a:r>
            <a:r>
              <a:rPr lang="en-US" dirty="0" smtClean="0"/>
              <a:t>, </a:t>
            </a:r>
            <a:r>
              <a:rPr lang="en-US" dirty="0" err="1" smtClean="0"/>
              <a:t>swiperight</a:t>
            </a:r>
            <a:endParaRPr lang="en-US" dirty="0" smtClean="0"/>
          </a:p>
          <a:p>
            <a:pPr marL="742950" lvl="2" indent="-342900"/>
            <a:r>
              <a:rPr lang="en-US" dirty="0" smtClean="0"/>
              <a:t>Virtual Mouse Events : </a:t>
            </a:r>
            <a:r>
              <a:rPr lang="en-US" dirty="0" err="1" smtClean="0"/>
              <a:t>vmouseover</a:t>
            </a:r>
            <a:r>
              <a:rPr lang="en-US" dirty="0" smtClean="0"/>
              <a:t>, </a:t>
            </a:r>
            <a:r>
              <a:rPr lang="en-US" dirty="0" err="1" smtClean="0"/>
              <a:t>vmousedown</a:t>
            </a:r>
            <a:r>
              <a:rPr lang="en-US" dirty="0" smtClean="0"/>
              <a:t>, </a:t>
            </a:r>
            <a:r>
              <a:rPr lang="en-US" dirty="0" err="1" smtClean="0"/>
              <a:t>vmousemove</a:t>
            </a:r>
            <a:r>
              <a:rPr lang="en-US" dirty="0" smtClean="0"/>
              <a:t>, </a:t>
            </a:r>
            <a:r>
              <a:rPr lang="en-US" dirty="0" err="1" smtClean="0"/>
              <a:t>vclick</a:t>
            </a:r>
            <a:endParaRPr lang="en-US" dirty="0" smtClean="0"/>
          </a:p>
          <a:p>
            <a:pPr marL="742950" lvl="2" indent="-342900"/>
            <a:r>
              <a:rPr lang="en-US" dirty="0" err="1" smtClean="0"/>
              <a:t>Orientationchange</a:t>
            </a:r>
            <a:r>
              <a:rPr lang="en-US" dirty="0" smtClean="0"/>
              <a:t>, </a:t>
            </a:r>
            <a:r>
              <a:rPr lang="en-US" dirty="0" err="1" smtClean="0"/>
              <a:t>scrollstart</a:t>
            </a:r>
            <a:r>
              <a:rPr lang="en-US" dirty="0" smtClean="0"/>
              <a:t>, </a:t>
            </a:r>
            <a:r>
              <a:rPr lang="en-US" dirty="0" err="1" smtClean="0"/>
              <a:t>scrollstop</a:t>
            </a:r>
            <a:endParaRPr lang="en-US" dirty="0" smtClean="0"/>
          </a:p>
          <a:p>
            <a:pPr marL="742950" lvl="2" indent="-342900"/>
            <a:endParaRPr lang="nl-NL" sz="1100" i="1" dirty="0" smtClean="0">
              <a:ea typeface="+mn-ea"/>
              <a:cs typeface="+mn-cs"/>
            </a:endParaRPr>
          </a:p>
          <a:p>
            <a:pPr marL="400050" lvl="2" indent="0">
              <a:buNone/>
            </a:pPr>
            <a:endParaRPr lang="en-US" dirty="0" smtClean="0"/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  <p:sp>
        <p:nvSpPr>
          <p:cNvPr id="4" name="Cloud Callout 3" descr="Link to JQM's respective page" title="www">
            <a:hlinkClick r:id="rId2"/>
          </p:cNvPr>
          <p:cNvSpPr/>
          <p:nvPr/>
        </p:nvSpPr>
        <p:spPr bwMode="auto">
          <a:xfrm>
            <a:off x="8458200" y="5334000"/>
            <a:ext cx="381000" cy="228600"/>
          </a:xfrm>
          <a:prstGeom prst="cloudCallout">
            <a:avLst>
              <a:gd name="adj1" fmla="val -25833"/>
              <a:gd name="adj2" fmla="val 108333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B4C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165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r>
              <a:rPr lang="en-US" dirty="0"/>
              <a:t>Events 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800600"/>
          </a:xfrm>
        </p:spPr>
        <p:txBody>
          <a:bodyPr>
            <a:normAutofit/>
          </a:bodyPr>
          <a:lstStyle/>
          <a:p>
            <a:pPr marL="742950" lvl="2" indent="-342900"/>
            <a:r>
              <a:rPr lang="en-US" dirty="0" smtClean="0"/>
              <a:t>Page Load : </a:t>
            </a:r>
            <a:r>
              <a:rPr lang="en-US" dirty="0" err="1" smtClean="0"/>
              <a:t>Pagebeforeload</a:t>
            </a:r>
            <a:r>
              <a:rPr lang="en-US" dirty="0" smtClean="0"/>
              <a:t>, </a:t>
            </a:r>
            <a:r>
              <a:rPr lang="en-US" dirty="0" err="1" smtClean="0"/>
              <a:t>pageload</a:t>
            </a:r>
            <a:r>
              <a:rPr lang="en-US" dirty="0" smtClean="0"/>
              <a:t>, </a:t>
            </a:r>
            <a:r>
              <a:rPr lang="en-US" dirty="0" err="1" smtClean="0"/>
              <a:t>pageloadfailed</a:t>
            </a:r>
            <a:endParaRPr lang="en-US" dirty="0" smtClean="0"/>
          </a:p>
          <a:p>
            <a:pPr marL="742950" lvl="2" indent="-342900"/>
            <a:r>
              <a:rPr lang="en-US" dirty="0" smtClean="0"/>
              <a:t>Page Change : </a:t>
            </a:r>
            <a:r>
              <a:rPr lang="en-US" dirty="0" err="1" smtClean="0"/>
              <a:t>Pagebeforechange</a:t>
            </a:r>
            <a:r>
              <a:rPr lang="en-US" dirty="0" smtClean="0"/>
              <a:t>, </a:t>
            </a:r>
            <a:r>
              <a:rPr lang="en-US" dirty="0" err="1" smtClean="0"/>
              <a:t>Pagechange</a:t>
            </a:r>
            <a:r>
              <a:rPr lang="en-US" dirty="0" smtClean="0"/>
              <a:t>, </a:t>
            </a:r>
            <a:r>
              <a:rPr lang="en-US" dirty="0" err="1" smtClean="0"/>
              <a:t>Pagechangefailed</a:t>
            </a:r>
            <a:endParaRPr lang="en-US" dirty="0" smtClean="0"/>
          </a:p>
          <a:p>
            <a:pPr marL="742950" lvl="2" indent="-342900"/>
            <a:r>
              <a:rPr lang="en-US" dirty="0" smtClean="0"/>
              <a:t>Page Transition : </a:t>
            </a:r>
            <a:r>
              <a:rPr lang="en-US" dirty="0" err="1" smtClean="0"/>
              <a:t>pagebeforeshow</a:t>
            </a:r>
            <a:r>
              <a:rPr lang="en-US" dirty="0" smtClean="0"/>
              <a:t>, </a:t>
            </a:r>
            <a:r>
              <a:rPr lang="en-US" dirty="0" err="1" smtClean="0"/>
              <a:t>pageshow</a:t>
            </a:r>
            <a:r>
              <a:rPr lang="en-US" dirty="0" smtClean="0"/>
              <a:t>, </a:t>
            </a:r>
            <a:r>
              <a:rPr lang="en-US" dirty="0" err="1" smtClean="0"/>
              <a:t>pagebeforehide</a:t>
            </a:r>
            <a:r>
              <a:rPr lang="en-US" dirty="0" smtClean="0"/>
              <a:t>, </a:t>
            </a:r>
            <a:r>
              <a:rPr lang="en-US" dirty="0" err="1" smtClean="0"/>
              <a:t>pagehide</a:t>
            </a:r>
            <a:endParaRPr lang="en-US" dirty="0" smtClean="0"/>
          </a:p>
          <a:p>
            <a:pPr marL="742950" lvl="2" indent="-342900"/>
            <a:r>
              <a:rPr lang="en-US" dirty="0" smtClean="0"/>
              <a:t>Page Initialization : </a:t>
            </a:r>
            <a:r>
              <a:rPr lang="en-US" dirty="0" err="1" smtClean="0"/>
              <a:t>pagebeforecreate</a:t>
            </a:r>
            <a:r>
              <a:rPr lang="en-US" dirty="0" smtClean="0"/>
              <a:t>, </a:t>
            </a:r>
            <a:r>
              <a:rPr lang="en-US" dirty="0" err="1" smtClean="0"/>
              <a:t>pagecreate</a:t>
            </a:r>
            <a:r>
              <a:rPr lang="en-US" dirty="0" smtClean="0"/>
              <a:t>, </a:t>
            </a:r>
            <a:r>
              <a:rPr lang="en-US" dirty="0" err="1" smtClean="0"/>
              <a:t>pageinit</a:t>
            </a:r>
            <a:endParaRPr lang="en-US" dirty="0" smtClean="0"/>
          </a:p>
          <a:p>
            <a:pPr marL="742950" lvl="2" indent="-342900"/>
            <a:r>
              <a:rPr lang="en-US" dirty="0" err="1" smtClean="0"/>
              <a:t>Pageremove</a:t>
            </a:r>
            <a:r>
              <a:rPr lang="en-US" dirty="0" smtClean="0"/>
              <a:t>, </a:t>
            </a:r>
            <a:r>
              <a:rPr lang="en-US" dirty="0" err="1" smtClean="0"/>
              <a:t>updatelayout</a:t>
            </a:r>
            <a:endParaRPr lang="en-US" dirty="0" smtClean="0"/>
          </a:p>
          <a:p>
            <a:pPr marL="742950" lvl="2" indent="-342900"/>
            <a:r>
              <a:rPr lang="en-US" dirty="0" smtClean="0"/>
              <a:t>Animation Events :</a:t>
            </a:r>
          </a:p>
          <a:p>
            <a:pPr marL="400050" lvl="2" indent="0">
              <a:buNone/>
            </a:pPr>
            <a:r>
              <a:rPr lang="nl-NL" sz="1100" i="1" dirty="0" smtClean="0">
                <a:ea typeface="+mn-ea"/>
                <a:cs typeface="+mn-cs"/>
              </a:rPr>
              <a:t>$(document).bind("pagehide", function(event, ui) {</a:t>
            </a:r>
          </a:p>
          <a:p>
            <a:pPr marL="400050" lvl="2" indent="0">
              <a:buNone/>
            </a:pPr>
            <a:r>
              <a:rPr lang="nl-NL" sz="1100" i="1" dirty="0" smtClean="0">
                <a:ea typeface="+mn-ea"/>
                <a:cs typeface="+mn-cs"/>
              </a:rPr>
              <a:t>	</a:t>
            </a:r>
            <a:r>
              <a:rPr lang="en-US" sz="1100" dirty="0" smtClean="0"/>
              <a:t> $(</a:t>
            </a:r>
            <a:r>
              <a:rPr lang="en-US" sz="1100" dirty="0" err="1" smtClean="0"/>
              <a:t>ui.nextPage</a:t>
            </a:r>
            <a:r>
              <a:rPr lang="en-US" sz="1100" dirty="0" smtClean="0"/>
              <a:t>).</a:t>
            </a:r>
            <a:r>
              <a:rPr lang="en-US" sz="1100" dirty="0" err="1" smtClean="0"/>
              <a:t>animationComplete</a:t>
            </a:r>
            <a:r>
              <a:rPr lang="en-US" sz="1100" dirty="0" smtClean="0"/>
              <a:t>(function() {</a:t>
            </a:r>
          </a:p>
          <a:p>
            <a:pPr marL="400050" lvl="2" indent="0">
              <a:buNone/>
            </a:pPr>
            <a:r>
              <a:rPr lang="en-US" sz="1100" dirty="0" smtClean="0"/>
              <a:t>		alert('Animation completed');</a:t>
            </a:r>
          </a:p>
          <a:p>
            <a:pPr marL="400050" lvl="2" indent="0">
              <a:buNone/>
            </a:pPr>
            <a:r>
              <a:rPr lang="en-US" sz="1100" dirty="0" smtClean="0"/>
              <a:t>	});</a:t>
            </a:r>
            <a:endParaRPr lang="nl-NL" sz="1100" i="1" dirty="0" smtClean="0">
              <a:ea typeface="+mn-ea"/>
              <a:cs typeface="+mn-cs"/>
            </a:endParaRPr>
          </a:p>
          <a:p>
            <a:pPr marL="400050" lvl="2" indent="0">
              <a:buNone/>
            </a:pPr>
            <a:r>
              <a:rPr lang="nl-NL" sz="1100" i="1" dirty="0" smtClean="0">
                <a:ea typeface="+mn-ea"/>
                <a:cs typeface="+mn-cs"/>
              </a:rPr>
              <a:t>});</a:t>
            </a:r>
          </a:p>
          <a:p>
            <a:pPr marL="400050" lvl="2" indent="0">
              <a:buNone/>
            </a:pPr>
            <a:endParaRPr lang="en-US" dirty="0" smtClean="0"/>
          </a:p>
          <a:p>
            <a:pPr marL="742950" lvl="2" indent="-342900"/>
            <a:endParaRPr lang="en-US" dirty="0"/>
          </a:p>
          <a:p>
            <a:endParaRPr lang="en-US" dirty="0" smtClean="0"/>
          </a:p>
        </p:txBody>
      </p:sp>
      <p:sp>
        <p:nvSpPr>
          <p:cNvPr id="4" name="Cloud Callout 3" descr="Link to JQM's respective page" title="www">
            <a:hlinkClick r:id="rId2"/>
          </p:cNvPr>
          <p:cNvSpPr/>
          <p:nvPr/>
        </p:nvSpPr>
        <p:spPr bwMode="auto">
          <a:xfrm>
            <a:off x="8458200" y="5334000"/>
            <a:ext cx="381000" cy="228600"/>
          </a:xfrm>
          <a:prstGeom prst="cloudCallout">
            <a:avLst>
              <a:gd name="adj1" fmla="val -25833"/>
              <a:gd name="adj2" fmla="val 108333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B4C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25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Methods &amp; 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JQM </a:t>
            </a:r>
            <a:r>
              <a:rPr lang="en-US" dirty="0"/>
              <a:t>exposes several methods and properties on the $.mobile object for use in your </a:t>
            </a:r>
            <a:r>
              <a:rPr lang="en-US" dirty="0" smtClean="0"/>
              <a:t>applications.</a:t>
            </a:r>
          </a:p>
          <a:p>
            <a:pPr marL="742950" lvl="2" indent="-342900"/>
            <a:r>
              <a:rPr lang="en-US" dirty="0" smtClean="0"/>
              <a:t>Programmatically change from one page to another</a:t>
            </a:r>
            <a:endParaRPr lang="en-US" dirty="0"/>
          </a:p>
          <a:p>
            <a:pPr marL="400050" lvl="2" indent="0">
              <a:buNone/>
            </a:pPr>
            <a:r>
              <a:rPr lang="en-US" sz="1200" i="1" dirty="0"/>
              <a:t>$.</a:t>
            </a:r>
            <a:r>
              <a:rPr lang="en-US" sz="1200" i="1" dirty="0" err="1"/>
              <a:t>mobile.changePage</a:t>
            </a:r>
            <a:r>
              <a:rPr lang="en-US" sz="1200" i="1" dirty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Other Methods -</a:t>
            </a:r>
            <a:endParaRPr lang="en-US" dirty="0"/>
          </a:p>
          <a:p>
            <a:pPr marL="400050" lvl="2" indent="0">
              <a:buNone/>
            </a:pPr>
            <a:r>
              <a:rPr lang="en-US" sz="1200" i="1" dirty="0"/>
              <a:t>$.</a:t>
            </a:r>
            <a:r>
              <a:rPr lang="en-US" sz="1200" i="1" dirty="0" err="1" smtClean="0"/>
              <a:t>mobile.loadPage</a:t>
            </a:r>
            <a:r>
              <a:rPr lang="en-US" sz="1200" i="1" dirty="0" smtClean="0"/>
              <a:t>()</a:t>
            </a:r>
          </a:p>
          <a:p>
            <a:pPr marL="400050" lvl="2" indent="0">
              <a:buNone/>
            </a:pPr>
            <a:r>
              <a:rPr lang="en-US" sz="1200" i="1" dirty="0"/>
              <a:t>$.</a:t>
            </a:r>
            <a:r>
              <a:rPr lang="en-US" sz="1200" i="1" dirty="0" err="1" smtClean="0"/>
              <a:t>mobile.loading</a:t>
            </a:r>
            <a:r>
              <a:rPr lang="en-US" sz="1200" i="1" dirty="0" smtClean="0"/>
              <a:t>(‘show’)</a:t>
            </a:r>
          </a:p>
          <a:p>
            <a:pPr marL="400050" lvl="2" indent="0">
              <a:buNone/>
            </a:pPr>
            <a:r>
              <a:rPr lang="en-US" sz="1200" i="1" dirty="0"/>
              <a:t>$.</a:t>
            </a:r>
            <a:r>
              <a:rPr lang="en-US" sz="1200" i="1" dirty="0" err="1" smtClean="0"/>
              <a:t>mobile.silentScroll</a:t>
            </a:r>
            <a:r>
              <a:rPr lang="en-US" sz="1200" i="1" dirty="0" smtClean="0"/>
              <a:t>(</a:t>
            </a:r>
            <a:r>
              <a:rPr lang="en-US" sz="1200" i="1" dirty="0" err="1" smtClean="0"/>
              <a:t>yPos</a:t>
            </a:r>
            <a:r>
              <a:rPr lang="en-US" sz="1200" i="1" dirty="0" smtClean="0"/>
              <a:t>)</a:t>
            </a:r>
          </a:p>
          <a:p>
            <a:pPr marL="400050" lvl="2" indent="0">
              <a:buNone/>
            </a:pPr>
            <a:endParaRPr lang="en-US" sz="1200" i="1" dirty="0"/>
          </a:p>
          <a:p>
            <a:r>
              <a:rPr lang="en-US" dirty="0"/>
              <a:t>Other </a:t>
            </a:r>
            <a:r>
              <a:rPr lang="en-US" dirty="0" smtClean="0"/>
              <a:t>Properties </a:t>
            </a:r>
            <a:r>
              <a:rPr lang="en-US" dirty="0"/>
              <a:t>-</a:t>
            </a:r>
          </a:p>
          <a:p>
            <a:pPr marL="400050" lvl="2" indent="0">
              <a:buNone/>
            </a:pPr>
            <a:r>
              <a:rPr lang="en-US" sz="1200" i="1" dirty="0"/>
              <a:t>$.</a:t>
            </a:r>
            <a:r>
              <a:rPr lang="en-US" sz="1200" i="1" dirty="0" err="1" smtClean="0"/>
              <a:t>mobile.activePage</a:t>
            </a:r>
            <a:r>
              <a:rPr lang="en-US" sz="1200" i="1" dirty="0"/>
              <a:t>()</a:t>
            </a:r>
          </a:p>
          <a:p>
            <a:endParaRPr lang="en-US" dirty="0" smtClean="0"/>
          </a:p>
        </p:txBody>
      </p:sp>
      <p:sp>
        <p:nvSpPr>
          <p:cNvPr id="4" name="Cloud Callout 3" descr="Link to JQM's respective page" title="www">
            <a:hlinkClick r:id="rId2"/>
          </p:cNvPr>
          <p:cNvSpPr/>
          <p:nvPr/>
        </p:nvSpPr>
        <p:spPr bwMode="auto">
          <a:xfrm>
            <a:off x="8458200" y="5334000"/>
            <a:ext cx="381000" cy="228600"/>
          </a:xfrm>
          <a:prstGeom prst="cloudCallout">
            <a:avLst>
              <a:gd name="adj1" fmla="val -25833"/>
              <a:gd name="adj2" fmla="val 108333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B4C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9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Data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JQM framework uses HTML5 ‘data-</a:t>
            </a:r>
            <a:r>
              <a:rPr lang="en-US" dirty="0"/>
              <a:t>’ </a:t>
            </a:r>
            <a:r>
              <a:rPr lang="en-US" dirty="0" smtClean="0"/>
              <a:t>attributes.</a:t>
            </a:r>
          </a:p>
          <a:p>
            <a:pPr marL="742950" lvl="2" indent="-342900"/>
            <a:r>
              <a:rPr lang="en-US" dirty="0" smtClean="0"/>
              <a:t>Button –</a:t>
            </a:r>
            <a:endParaRPr lang="en-US" dirty="0"/>
          </a:p>
          <a:p>
            <a:pPr marL="400050" lvl="2" indent="0">
              <a:buNone/>
            </a:pPr>
            <a:r>
              <a:rPr lang="en-US" sz="1200" i="1" dirty="0" smtClean="0"/>
              <a:t>data-mini, data-theme</a:t>
            </a:r>
          </a:p>
          <a:p>
            <a:pPr marL="400050" lvl="2" indent="0">
              <a:buNone/>
            </a:pPr>
            <a:r>
              <a:rPr lang="en-US" sz="1200" i="1" dirty="0" smtClean="0"/>
              <a:t>data-corners, data-icon</a:t>
            </a:r>
          </a:p>
          <a:p>
            <a:pPr marL="742950" lvl="2" indent="-342900"/>
            <a:r>
              <a:rPr lang="en-US" dirty="0" smtClean="0"/>
              <a:t>Checkbox </a:t>
            </a:r>
            <a:r>
              <a:rPr lang="en-US" dirty="0"/>
              <a:t>–</a:t>
            </a:r>
          </a:p>
          <a:p>
            <a:pPr marL="400050" lvl="2" indent="0">
              <a:buNone/>
            </a:pPr>
            <a:r>
              <a:rPr lang="en-US" sz="1200" i="1" dirty="0" smtClean="0"/>
              <a:t>data-mini, data-theme</a:t>
            </a:r>
          </a:p>
          <a:p>
            <a:pPr marL="400050" lvl="2" indent="0">
              <a:buNone/>
            </a:pPr>
            <a:r>
              <a:rPr lang="en-US" sz="1200" i="1" dirty="0" smtClean="0"/>
              <a:t>data-role</a:t>
            </a:r>
          </a:p>
          <a:p>
            <a:pPr marL="742950" lvl="2" indent="-342900"/>
            <a:r>
              <a:rPr lang="en-US" dirty="0" smtClean="0"/>
              <a:t>Header </a:t>
            </a:r>
            <a:r>
              <a:rPr lang="en-US" dirty="0"/>
              <a:t>–</a:t>
            </a:r>
          </a:p>
          <a:p>
            <a:pPr marL="400050" lvl="2" indent="0">
              <a:buNone/>
            </a:pPr>
            <a:r>
              <a:rPr lang="en-US" sz="1200" i="1" dirty="0" smtClean="0"/>
              <a:t>data-theme</a:t>
            </a:r>
          </a:p>
          <a:p>
            <a:pPr marL="400050" lvl="2" indent="0">
              <a:buNone/>
            </a:pPr>
            <a:r>
              <a:rPr lang="en-US" sz="1200" i="1" dirty="0" smtClean="0"/>
              <a:t>data-id, data-position</a:t>
            </a:r>
          </a:p>
          <a:p>
            <a:pPr marL="400050" lvl="2" indent="0">
              <a:buNone/>
            </a:pPr>
            <a:endParaRPr lang="en-US" sz="1200" i="1" dirty="0"/>
          </a:p>
        </p:txBody>
      </p:sp>
      <p:sp>
        <p:nvSpPr>
          <p:cNvPr id="4" name="Cloud Callout 3" descr="Link to JQM's respective page" title="www">
            <a:hlinkClick r:id="rId2"/>
          </p:cNvPr>
          <p:cNvSpPr/>
          <p:nvPr/>
        </p:nvSpPr>
        <p:spPr bwMode="auto">
          <a:xfrm>
            <a:off x="8458200" y="5334000"/>
            <a:ext cx="381000" cy="228600"/>
          </a:xfrm>
          <a:prstGeom prst="cloudCallout">
            <a:avLst>
              <a:gd name="adj1" fmla="val -25833"/>
              <a:gd name="adj2" fmla="val 108333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B4C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0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r>
              <a:rPr lang="en-US" dirty="0"/>
              <a:t>Theme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JQM’s theming system -</a:t>
            </a:r>
            <a:endParaRPr lang="en-US" dirty="0" smtClean="0"/>
          </a:p>
          <a:p>
            <a:pPr marL="742950" lvl="2" indent="-342900"/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err="1"/>
              <a:t>ThemeRoller</a:t>
            </a:r>
            <a:r>
              <a:rPr lang="en-US" dirty="0"/>
              <a:t> in </a:t>
            </a:r>
            <a:r>
              <a:rPr lang="en-US" dirty="0" err="1"/>
              <a:t>jQUI</a:t>
            </a:r>
            <a:r>
              <a:rPr lang="en-US" dirty="0"/>
              <a:t>, with </a:t>
            </a:r>
            <a:r>
              <a:rPr lang="en-US" dirty="0" smtClean="0"/>
              <a:t>a few important improvements.</a:t>
            </a:r>
          </a:p>
          <a:p>
            <a:pPr marL="742950" lvl="2" indent="-342900"/>
            <a:r>
              <a:rPr lang="en-US" dirty="0" smtClean="0"/>
              <a:t>Takes advantage of CSS3 properties to add -</a:t>
            </a:r>
            <a:endParaRPr lang="en-US" dirty="0"/>
          </a:p>
          <a:p>
            <a:pPr marL="400050" lvl="2" indent="0">
              <a:buNone/>
            </a:pPr>
            <a:r>
              <a:rPr lang="en-US" sz="1200" i="1" dirty="0" smtClean="0"/>
              <a:t>	Rounded Corners</a:t>
            </a:r>
          </a:p>
          <a:p>
            <a:pPr marL="400050" lvl="2" indent="0">
              <a:buNone/>
            </a:pPr>
            <a:r>
              <a:rPr lang="en-US" sz="1200" i="1" dirty="0"/>
              <a:t>	</a:t>
            </a:r>
            <a:r>
              <a:rPr lang="en-US" sz="1200" i="1" dirty="0" smtClean="0"/>
              <a:t>Box and Text Shadow &amp; Gradients, instead of images</a:t>
            </a:r>
          </a:p>
          <a:p>
            <a:pPr marL="400050" lvl="2" indent="0">
              <a:buNone/>
            </a:pPr>
            <a:r>
              <a:rPr lang="en-US" sz="1200" i="1" dirty="0"/>
              <a:t>	</a:t>
            </a:r>
            <a:r>
              <a:rPr lang="en-US" sz="1200" i="1" dirty="0" smtClean="0"/>
              <a:t>Lightweight theme file</a:t>
            </a:r>
          </a:p>
          <a:p>
            <a:pPr marL="400050" lvl="2" indent="0">
              <a:buNone/>
            </a:pPr>
            <a:r>
              <a:rPr lang="en-US" sz="1200" i="1" dirty="0"/>
              <a:t>	</a:t>
            </a:r>
            <a:r>
              <a:rPr lang="en-US" sz="1200" i="1" dirty="0" smtClean="0"/>
              <a:t>Reduces server requests</a:t>
            </a:r>
          </a:p>
          <a:p>
            <a:pPr marL="742950" lvl="2" indent="-342900"/>
            <a:r>
              <a:rPr lang="en-US" dirty="0" smtClean="0"/>
              <a:t>Themes include –</a:t>
            </a:r>
            <a:endParaRPr lang="en-US" dirty="0"/>
          </a:p>
          <a:p>
            <a:pPr marL="400050" lvl="2" indent="0">
              <a:buNone/>
            </a:pPr>
            <a:r>
              <a:rPr lang="en-US" sz="1200" i="1" dirty="0" smtClean="0"/>
              <a:t>	Multiple color ‘swatches’</a:t>
            </a:r>
          </a:p>
          <a:p>
            <a:pPr marL="400050" lvl="2" indent="0">
              <a:buNone/>
            </a:pPr>
            <a:r>
              <a:rPr lang="en-US" sz="1200" i="1" dirty="0" smtClean="0"/>
              <a:t>	Open-ended theming allows for up to 26 unique swatches per theme</a:t>
            </a:r>
            <a:endParaRPr lang="en-US" sz="1200" i="1" dirty="0" smtClean="0"/>
          </a:p>
          <a:p>
            <a:pPr marL="742950" lvl="2" indent="-342900"/>
            <a:r>
              <a:rPr lang="en-US" dirty="0" smtClean="0"/>
              <a:t>‘Simplified icon set’ in a sprite to reduce image weight.</a:t>
            </a:r>
          </a:p>
          <a:p>
            <a:pPr marL="742950" lvl="2" indent="-342900"/>
            <a:r>
              <a:rPr lang="en-US" dirty="0" smtClean="0"/>
              <a:t>Overriding of themes</a:t>
            </a:r>
            <a:endParaRPr lang="en-US" dirty="0"/>
          </a:p>
        </p:txBody>
      </p:sp>
      <p:sp>
        <p:nvSpPr>
          <p:cNvPr id="4" name="Cloud Callout 3" descr="Link to JQM's respective page" title="www">
            <a:hlinkClick r:id="rId2"/>
          </p:cNvPr>
          <p:cNvSpPr/>
          <p:nvPr/>
        </p:nvSpPr>
        <p:spPr bwMode="auto">
          <a:xfrm>
            <a:off x="8458200" y="5334000"/>
            <a:ext cx="381000" cy="228600"/>
          </a:xfrm>
          <a:prstGeom prst="cloudCallout">
            <a:avLst>
              <a:gd name="adj1" fmla="val -25833"/>
              <a:gd name="adj2" fmla="val 108333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B4C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24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81000" y="685800"/>
            <a:ext cx="8001000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rgbClr val="333333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rgbClr val="333333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333333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9pPr>
          </a:lstStyle>
          <a:p>
            <a:pPr marL="285750" indent="-285750" algn="l">
              <a:buFont typeface="Wingdings" pitchFamily="2" charset="2"/>
              <a:buChar char="§"/>
            </a:pPr>
            <a:endParaRPr lang="en-US" sz="1600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2664619"/>
            <a:ext cx="7772400" cy="1069181"/>
          </a:xfrm>
          <a:effectLst>
            <a:outerShdw sx="1000" sy="1000" algn="ctr" rotWithShape="0">
              <a:srgbClr val="000000"/>
            </a:outerShdw>
          </a:effectLst>
        </p:spPr>
        <p:txBody>
          <a:bodyPr/>
          <a:lstStyle/>
          <a:p>
            <a:pPr algn="ctr"/>
            <a:r>
              <a:rPr lang="en-US" sz="6000" dirty="0" smtClean="0"/>
              <a:t>Queries?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70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001000" cy="5027612"/>
          </a:xfrm>
        </p:spPr>
        <p:txBody>
          <a:bodyPr/>
          <a:lstStyle/>
          <a:p>
            <a:r>
              <a:rPr lang="en-US" dirty="0" smtClean="0"/>
              <a:t>HTML 5</a:t>
            </a:r>
          </a:p>
          <a:p>
            <a:r>
              <a:rPr lang="en-US" dirty="0" smtClean="0"/>
              <a:t>CSS 3</a:t>
            </a:r>
          </a:p>
          <a:p>
            <a:r>
              <a:rPr lang="en-US" dirty="0"/>
              <a:t>jQuery </a:t>
            </a:r>
            <a:r>
              <a:rPr lang="en-US" dirty="0" smtClean="0"/>
              <a:t>1.7.0 </a:t>
            </a:r>
            <a:r>
              <a:rPr lang="en-US" dirty="0"/>
              <a:t>to </a:t>
            </a:r>
            <a:r>
              <a:rPr lang="en-US" dirty="0" smtClean="0"/>
              <a:t>1.8.2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65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81000" y="685800"/>
            <a:ext cx="8001000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0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rgbClr val="333333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rgbClr val="333333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333333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333333"/>
                </a:solidFill>
                <a:latin typeface="+mn-lt"/>
              </a:defRPr>
            </a:lvl9pPr>
          </a:lstStyle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Ref	: </a:t>
            </a:r>
            <a:r>
              <a:rPr lang="en-US" sz="1600" dirty="0">
                <a:hlinkClick r:id="rId2"/>
              </a:rPr>
              <a:t>http://jquerymobile.com/demos/1.2.0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600" dirty="0" smtClean="0"/>
              <a:t>Email	: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2664619"/>
            <a:ext cx="7772400" cy="1069181"/>
          </a:xfrm>
          <a:effectLst>
            <a:outerShdw sx="1000" sy="1000" algn="ctr" rotWithShape="0">
              <a:srgbClr val="000000"/>
            </a:outerShdw>
          </a:effectLst>
        </p:spPr>
        <p:txBody>
          <a:bodyPr/>
          <a:lstStyle/>
          <a:p>
            <a:pPr algn="ctr"/>
            <a:r>
              <a:rPr lang="en-US" sz="6000" dirty="0" smtClean="0"/>
              <a:t>Thank You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121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Why jQuery 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001000" cy="5027612"/>
          </a:xfrm>
        </p:spPr>
        <p:txBody>
          <a:bodyPr/>
          <a:lstStyle/>
          <a:p>
            <a:r>
              <a:rPr lang="en-US" dirty="0" smtClean="0"/>
              <a:t>JQM is new, simple to use, UI framework for building cross-platform Mobile Web applications.</a:t>
            </a:r>
          </a:p>
          <a:p>
            <a:r>
              <a:rPr lang="en-US" dirty="0" smtClean="0"/>
              <a:t>Optimized to run on every phone, tablets, desktop &amp; on e-reader devices.</a:t>
            </a:r>
          </a:p>
          <a:p>
            <a:r>
              <a:rPr lang="en-US" dirty="0" smtClean="0"/>
              <a:t>Creates unified user-experience across platforms.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43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Supported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11188"/>
            <a:ext cx="8001000" cy="5027612"/>
          </a:xfrm>
        </p:spPr>
        <p:txBody>
          <a:bodyPr/>
          <a:lstStyle/>
          <a:p>
            <a:r>
              <a:rPr lang="en-US" dirty="0" smtClean="0"/>
              <a:t>Uses 3-level </a:t>
            </a:r>
            <a:r>
              <a:rPr lang="en-US" dirty="0"/>
              <a:t>graded platform support </a:t>
            </a:r>
            <a:r>
              <a:rPr lang="en-US" dirty="0" smtClean="0"/>
              <a:t>system</a:t>
            </a:r>
          </a:p>
          <a:p>
            <a:pPr lvl="1"/>
            <a:r>
              <a:rPr lang="en-US" sz="1600" dirty="0" smtClean="0"/>
              <a:t>A – Full</a:t>
            </a:r>
          </a:p>
          <a:p>
            <a:pPr lvl="1"/>
            <a:r>
              <a:rPr lang="en-US" sz="1600" dirty="0" smtClean="0"/>
              <a:t>B </a:t>
            </a:r>
            <a:r>
              <a:rPr lang="en-US" sz="1600" dirty="0"/>
              <a:t>– </a:t>
            </a:r>
            <a:r>
              <a:rPr lang="en-US" sz="1600" dirty="0" smtClean="0"/>
              <a:t>Full minus Ajax</a:t>
            </a:r>
          </a:p>
          <a:p>
            <a:pPr lvl="1"/>
            <a:r>
              <a:rPr lang="en-US" sz="1600" dirty="0" smtClean="0"/>
              <a:t>C </a:t>
            </a:r>
            <a:r>
              <a:rPr lang="en-US" sz="1600" dirty="0"/>
              <a:t>– </a:t>
            </a:r>
            <a:r>
              <a:rPr lang="en-US" sz="1600" dirty="0" smtClean="0"/>
              <a:t>Basic HTML</a:t>
            </a:r>
          </a:p>
          <a:p>
            <a:pPr marL="457200" lvl="1" indent="0">
              <a:buNone/>
            </a:pPr>
            <a:endParaRPr lang="en-US" sz="16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904413"/>
              </p:ext>
            </p:extLst>
          </p:nvPr>
        </p:nvGraphicFramePr>
        <p:xfrm>
          <a:off x="609600" y="2438400"/>
          <a:ext cx="784860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/>
                <a:gridCol w="2819400"/>
                <a:gridCol w="19050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Phones / Tablets</a:t>
                      </a:r>
                      <a:endParaRPr 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Desktop Browsers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E-Readers</a:t>
                      </a:r>
                      <a:endParaRPr 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Android 1.6+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Chrome 11+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Kindle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BlackBerry 5+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Firefox 3.6+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Nook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iOS</a:t>
                      </a:r>
                      <a:r>
                        <a:rPr lang="en-US" sz="1600" dirty="0" smtClean="0"/>
                        <a:t> 3+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IE 7+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Windows Phone 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Safari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WebOS</a:t>
                      </a:r>
                      <a:r>
                        <a:rPr lang="en-US" sz="1600" dirty="0" smtClean="0"/>
                        <a:t> 1.4+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Symbian (Nokia 70)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7086600" cy="323850"/>
          </a:xfrm>
        </p:spPr>
        <p:txBody>
          <a:bodyPr/>
          <a:lstStyle/>
          <a:p>
            <a:pPr algn="l"/>
            <a:r>
              <a:rPr lang="en-US" dirty="0" smtClean="0"/>
              <a:t>Unified UI across all Platforms</a:t>
            </a: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294866" y="1141413"/>
            <a:ext cx="2506644" cy="456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135455"/>
            <a:ext cx="232587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351" y="1143000"/>
            <a:ext cx="2362200" cy="460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bage Inner">
  <a:themeElements>
    <a:clrScheme name="Cybage Inner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9966"/>
      </a:folHlink>
    </a:clrScheme>
    <a:fontScheme name="Cybage Inner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8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002B4C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8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rgbClr val="002B4C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Cybage I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bage I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bage I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bage I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bage I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bage I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ybage I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ybage I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ybage I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ybage I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ybage I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ybage I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ybage Inner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F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bage Inner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FF"/>
        </a:hlink>
        <a:folHlink>
          <a:srgbClr val="33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ybage Inner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FF"/>
        </a:hlink>
        <a:folHlink>
          <a:srgbClr val="FF99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HTML5-Training</Template>
  <TotalTime>1890</TotalTime>
  <Words>2074</Words>
  <Application>Microsoft Office PowerPoint</Application>
  <PresentationFormat>On-screen Show (4:3)</PresentationFormat>
  <Paragraphs>347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Cybage Inner</vt:lpstr>
      <vt:lpstr>jQuery Mobile 1.2.0 Touch Optimized Web Framework for Smartphones &amp; Tablets</vt:lpstr>
      <vt:lpstr>Index</vt:lpstr>
      <vt:lpstr>Overview</vt:lpstr>
      <vt:lpstr>Introduction</vt:lpstr>
      <vt:lpstr>Introduction (Contd…)</vt:lpstr>
      <vt:lpstr>Pre-requisites</vt:lpstr>
      <vt:lpstr>Why jQuery Mobile</vt:lpstr>
      <vt:lpstr>Supported Platforms</vt:lpstr>
      <vt:lpstr>Unified UI across all Platforms</vt:lpstr>
      <vt:lpstr>Progressive Enhancement</vt:lpstr>
      <vt:lpstr>Responsive Design</vt:lpstr>
      <vt:lpstr>Build Once, Run Anywhere Myth</vt:lpstr>
      <vt:lpstr>Themable Styling</vt:lpstr>
      <vt:lpstr>Accessible</vt:lpstr>
      <vt:lpstr>Components</vt:lpstr>
      <vt:lpstr>JQM Page Template</vt:lpstr>
      <vt:lpstr>JQM Page Enhancement</vt:lpstr>
      <vt:lpstr>Multi-page Template</vt:lpstr>
      <vt:lpstr>Header Bar</vt:lpstr>
      <vt:lpstr>Header Positioning</vt:lpstr>
      <vt:lpstr>Header Buttons</vt:lpstr>
      <vt:lpstr>Toolbars</vt:lpstr>
      <vt:lpstr>Tab Bars</vt:lpstr>
      <vt:lpstr>Buttons</vt:lpstr>
      <vt:lpstr>Input types</vt:lpstr>
      <vt:lpstr>Select Menus</vt:lpstr>
      <vt:lpstr>Radio Buttons</vt:lpstr>
      <vt:lpstr>Checkboxes</vt:lpstr>
      <vt:lpstr>Slider</vt:lpstr>
      <vt:lpstr>Switch Control</vt:lpstr>
      <vt:lpstr>Native Form Elements</vt:lpstr>
      <vt:lpstr>List View</vt:lpstr>
      <vt:lpstr>Inset Lists</vt:lpstr>
      <vt:lpstr>List Divider</vt:lpstr>
      <vt:lpstr>List with Thumbnails and Icons</vt:lpstr>
      <vt:lpstr>Split Button List</vt:lpstr>
      <vt:lpstr>Numbered List</vt:lpstr>
      <vt:lpstr>Read-only List</vt:lpstr>
      <vt:lpstr>List Badges (Count Bubbles)</vt:lpstr>
      <vt:lpstr>List Filtering with Search Bar</vt:lpstr>
      <vt:lpstr>Grid Layouts</vt:lpstr>
      <vt:lpstr>Uneven Grids</vt:lpstr>
      <vt:lpstr>Collapsible Content</vt:lpstr>
      <vt:lpstr>Collapsible Set</vt:lpstr>
      <vt:lpstr>Ajax-Driven Navigation</vt:lpstr>
      <vt:lpstr>Transitions</vt:lpstr>
      <vt:lpstr>PowerPoint Presentation</vt:lpstr>
      <vt:lpstr>PowerPoint Presentation</vt:lpstr>
      <vt:lpstr>Dialogs</vt:lpstr>
      <vt:lpstr>Popups</vt:lpstr>
      <vt:lpstr>API</vt:lpstr>
      <vt:lpstr>Configuring Defaults</vt:lpstr>
      <vt:lpstr>Events</vt:lpstr>
      <vt:lpstr>Events (Contd…)</vt:lpstr>
      <vt:lpstr>Events (Contd…)</vt:lpstr>
      <vt:lpstr>Methods &amp; Utilities</vt:lpstr>
      <vt:lpstr>Data Attributes</vt:lpstr>
      <vt:lpstr>Theme Framework</vt:lpstr>
      <vt:lpstr>Queries?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Mobile</dc:title>
  <dc:creator>Mahesh</dc:creator>
  <cp:lastModifiedBy>Kumar Kundan</cp:lastModifiedBy>
  <cp:revision>577</cp:revision>
  <dcterms:created xsi:type="dcterms:W3CDTF">2012-10-14T03:21:25Z</dcterms:created>
  <dcterms:modified xsi:type="dcterms:W3CDTF">2013-01-10T12:20:48Z</dcterms:modified>
</cp:coreProperties>
</file>